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1.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2.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3.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4.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5.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6.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notesSlides/notesSlide7.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notesSlides/notesSlide9.xml" ContentType="application/vnd.openxmlformats-officedocument.presentationml.notesSlide+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notesSlides/notesSlide10.xml" ContentType="application/vnd.openxmlformats-officedocument.presentationml.notesSlide+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handoutMasterIdLst>
    <p:handoutMasterId r:id="rId30"/>
  </p:handoutMasterIdLst>
  <p:sldIdLst>
    <p:sldId id="256" r:id="rId2"/>
    <p:sldId id="270" r:id="rId3"/>
    <p:sldId id="257" r:id="rId4"/>
    <p:sldId id="259" r:id="rId5"/>
    <p:sldId id="265" r:id="rId6"/>
    <p:sldId id="266" r:id="rId7"/>
    <p:sldId id="258" r:id="rId8"/>
    <p:sldId id="269" r:id="rId9"/>
    <p:sldId id="262" r:id="rId10"/>
    <p:sldId id="273" r:id="rId11"/>
    <p:sldId id="271" r:id="rId12"/>
    <p:sldId id="277" r:id="rId13"/>
    <p:sldId id="278" r:id="rId14"/>
    <p:sldId id="280" r:id="rId15"/>
    <p:sldId id="279" r:id="rId16"/>
    <p:sldId id="281" r:id="rId17"/>
    <p:sldId id="282" r:id="rId18"/>
    <p:sldId id="283" r:id="rId19"/>
    <p:sldId id="286" r:id="rId20"/>
    <p:sldId id="287" r:id="rId21"/>
    <p:sldId id="289" r:id="rId22"/>
    <p:sldId id="288" r:id="rId23"/>
    <p:sldId id="275" r:id="rId24"/>
    <p:sldId id="272" r:id="rId25"/>
    <p:sldId id="260" r:id="rId26"/>
    <p:sldId id="261" r:id="rId27"/>
    <p:sldId id="264"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Style moyen 2 - Accentuation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snapToGrid="0">
      <p:cViewPr varScale="1">
        <p:scale>
          <a:sx n="124" d="100"/>
          <a:sy n="124" d="100"/>
        </p:scale>
        <p:origin x="6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E08084-F93F-4067-97E4-283EEFDC0A39}"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CA"/>
        </a:p>
      </dgm:t>
    </dgm:pt>
    <dgm:pt modelId="{FE9F57C2-1164-4EA7-AE98-7007539F70AF}">
      <dgm:prSet/>
      <dgm:spPr/>
      <dgm:t>
        <a:bodyPr/>
        <a:lstStyle/>
        <a:p>
          <a:r>
            <a:rPr lang="fr-CA" dirty="0"/>
            <a:t>Le lien à l’enfant et la VC </a:t>
          </a:r>
          <a:r>
            <a:rPr lang="fr-CA" dirty="0" err="1"/>
            <a:t>postséparation</a:t>
          </a:r>
          <a:endParaRPr lang="en-CA" dirty="0"/>
        </a:p>
      </dgm:t>
    </dgm:pt>
    <dgm:pt modelId="{CED0308B-B9FE-4893-B9A8-D78157C172EE}" type="parTrans" cxnId="{D88E1C79-DF50-4811-9B7D-242BE0219C52}">
      <dgm:prSet/>
      <dgm:spPr/>
      <dgm:t>
        <a:bodyPr/>
        <a:lstStyle/>
        <a:p>
          <a:endParaRPr lang="en-CA"/>
        </a:p>
      </dgm:t>
    </dgm:pt>
    <dgm:pt modelId="{751C8DF1-CA49-4356-A6B7-C318852EAF85}" type="sibTrans" cxnId="{D88E1C79-DF50-4811-9B7D-242BE0219C52}">
      <dgm:prSet/>
      <dgm:spPr/>
      <dgm:t>
        <a:bodyPr/>
        <a:lstStyle/>
        <a:p>
          <a:endParaRPr lang="en-CA"/>
        </a:p>
      </dgm:t>
    </dgm:pt>
    <dgm:pt modelId="{F9075140-31BF-46B4-A5E4-AA2BFD3579D7}">
      <dgm:prSet/>
      <dgm:spPr/>
      <dgm:t>
        <a:bodyPr/>
        <a:lstStyle/>
        <a:p>
          <a:r>
            <a:rPr lang="fr-CA"/>
            <a:t>Les enfants sont victimes de violence et du contrôle coercitif</a:t>
          </a:r>
          <a:endParaRPr lang="en-CA"/>
        </a:p>
      </dgm:t>
    </dgm:pt>
    <dgm:pt modelId="{B8385B14-11FD-4454-BBF6-8733F2A8C981}" type="parTrans" cxnId="{04A01417-767C-4B8A-8603-906C12857657}">
      <dgm:prSet/>
      <dgm:spPr/>
      <dgm:t>
        <a:bodyPr/>
        <a:lstStyle/>
        <a:p>
          <a:endParaRPr lang="en-CA"/>
        </a:p>
      </dgm:t>
    </dgm:pt>
    <dgm:pt modelId="{BAC21B34-C66A-4D60-B47E-085BDE884940}" type="sibTrans" cxnId="{04A01417-767C-4B8A-8603-906C12857657}">
      <dgm:prSet/>
      <dgm:spPr/>
      <dgm:t>
        <a:bodyPr/>
        <a:lstStyle/>
        <a:p>
          <a:endParaRPr lang="en-CA"/>
        </a:p>
      </dgm:t>
    </dgm:pt>
    <dgm:pt modelId="{188AC3AC-5DB1-4607-8849-22A93F292B3A}">
      <dgm:prSet/>
      <dgm:spPr/>
      <dgm:t>
        <a:bodyPr/>
        <a:lstStyle/>
        <a:p>
          <a:r>
            <a:rPr lang="fr-CA"/>
            <a:t>Les normes entourant la parentalité ont des effets sur le vécu de violence, incluant </a:t>
          </a:r>
          <a:endParaRPr lang="en-CA"/>
        </a:p>
      </dgm:t>
    </dgm:pt>
    <dgm:pt modelId="{5B4FB413-C206-496D-A546-D83CA51E7A83}" type="parTrans" cxnId="{17D35098-DFC4-4115-A1D0-D1AC26979388}">
      <dgm:prSet/>
      <dgm:spPr/>
      <dgm:t>
        <a:bodyPr/>
        <a:lstStyle/>
        <a:p>
          <a:endParaRPr lang="en-CA"/>
        </a:p>
      </dgm:t>
    </dgm:pt>
    <dgm:pt modelId="{63EA47DB-EEFE-47FE-BF76-51EC2DD2AED1}" type="sibTrans" cxnId="{17D35098-DFC4-4115-A1D0-D1AC26979388}">
      <dgm:prSet/>
      <dgm:spPr/>
      <dgm:t>
        <a:bodyPr/>
        <a:lstStyle/>
        <a:p>
          <a:endParaRPr lang="en-CA"/>
        </a:p>
      </dgm:t>
    </dgm:pt>
    <dgm:pt modelId="{E41B9019-F03B-4FAA-9481-A2D23EF60A02}">
      <dgm:prSet custT="1"/>
      <dgm:spPr/>
      <dgm:t>
        <a:bodyPr/>
        <a:lstStyle/>
        <a:p>
          <a:r>
            <a:rPr lang="fr-CA" sz="1800" dirty="0"/>
            <a:t>la surveillance par l’État : « police de la parentalité » </a:t>
          </a:r>
          <a:r>
            <a:rPr lang="fr-CA" sz="1400" dirty="0"/>
            <a:t>(Bastard, 2006) et </a:t>
          </a:r>
          <a:endParaRPr lang="en-CA" sz="1400" dirty="0"/>
        </a:p>
      </dgm:t>
    </dgm:pt>
    <dgm:pt modelId="{0672821C-0985-49EF-ABAC-7B21C2841611}" type="parTrans" cxnId="{3E238B8E-860A-4508-95B5-7B375C5CCFDD}">
      <dgm:prSet/>
      <dgm:spPr/>
      <dgm:t>
        <a:bodyPr/>
        <a:lstStyle/>
        <a:p>
          <a:endParaRPr lang="en-CA"/>
        </a:p>
      </dgm:t>
    </dgm:pt>
    <dgm:pt modelId="{0949C14F-DE31-4448-BFBB-3096989BBD1D}" type="sibTrans" cxnId="{3E238B8E-860A-4508-95B5-7B375C5CCFDD}">
      <dgm:prSet/>
      <dgm:spPr/>
      <dgm:t>
        <a:bodyPr/>
        <a:lstStyle/>
        <a:p>
          <a:endParaRPr lang="en-CA"/>
        </a:p>
      </dgm:t>
    </dgm:pt>
    <dgm:pt modelId="{F6C8EACF-9133-40E2-92A2-F6B8AB59D07A}">
      <dgm:prSet custT="1"/>
      <dgm:spPr/>
      <dgm:t>
        <a:bodyPr/>
        <a:lstStyle/>
        <a:p>
          <a:r>
            <a:rPr lang="fr-CA" sz="1800" dirty="0"/>
            <a:t>les stéréotypes et inégalités de genre, blâme des mères </a:t>
          </a:r>
          <a:r>
            <a:rPr lang="fr-CA" sz="1400" dirty="0"/>
            <a:t>(Bernheim et </a:t>
          </a:r>
          <a:r>
            <a:rPr lang="fr-CA" sz="1400" dirty="0" err="1"/>
            <a:t>Lebeke</a:t>
          </a:r>
          <a:r>
            <a:rPr lang="fr-CA" sz="1400" dirty="0"/>
            <a:t>; 2014 </a:t>
          </a:r>
          <a:r>
            <a:rPr lang="fr-CA" sz="1400" dirty="0" err="1"/>
            <a:t>Biland</a:t>
          </a:r>
          <a:r>
            <a:rPr lang="fr-CA" sz="1400" dirty="0"/>
            <a:t>, E. et G. Schütz, 2014; </a:t>
          </a:r>
          <a:r>
            <a:rPr lang="fr-CA" sz="1400" dirty="0" err="1"/>
            <a:t>Cardi</a:t>
          </a:r>
          <a:r>
            <a:rPr lang="fr-CA" sz="1400" dirty="0"/>
            <a:t>, 2007; Damant et al., 2012 </a:t>
          </a:r>
          <a:r>
            <a:rPr lang="fr-CA" sz="1400" dirty="0" err="1"/>
            <a:t>DeKeseredy</a:t>
          </a:r>
          <a:r>
            <a:rPr lang="fr-CA" sz="1400" dirty="0"/>
            <a:t> et al., 2018; )</a:t>
          </a:r>
          <a:endParaRPr lang="en-CA" sz="1600" dirty="0"/>
        </a:p>
      </dgm:t>
    </dgm:pt>
    <dgm:pt modelId="{122AC533-E336-4148-8F14-95E3A5698B0B}" type="parTrans" cxnId="{C14ACBDB-DE06-49A7-AB13-552433578E21}">
      <dgm:prSet/>
      <dgm:spPr/>
      <dgm:t>
        <a:bodyPr/>
        <a:lstStyle/>
        <a:p>
          <a:endParaRPr lang="en-CA"/>
        </a:p>
      </dgm:t>
    </dgm:pt>
    <dgm:pt modelId="{19B1AF52-413A-47FB-84CB-7AC78C3413F3}" type="sibTrans" cxnId="{C14ACBDB-DE06-49A7-AB13-552433578E21}">
      <dgm:prSet/>
      <dgm:spPr/>
      <dgm:t>
        <a:bodyPr/>
        <a:lstStyle/>
        <a:p>
          <a:endParaRPr lang="en-CA"/>
        </a:p>
      </dgm:t>
    </dgm:pt>
    <dgm:pt modelId="{9848ADAB-211E-431F-A5B6-00D4B8335149}">
      <dgm:prSet custT="1"/>
      <dgm:spPr/>
      <dgm:t>
        <a:bodyPr/>
        <a:lstStyle/>
        <a:p>
          <a:r>
            <a:rPr lang="fr-CA" sz="2000" dirty="0"/>
            <a:t>l’idéal de coparentalité et l’invisibilité de violence;</a:t>
          </a:r>
          <a:endParaRPr lang="en-CA" sz="2000" dirty="0"/>
        </a:p>
      </dgm:t>
    </dgm:pt>
    <dgm:pt modelId="{E5E664CB-5267-4005-A161-FCFB01FB16A7}" type="parTrans" cxnId="{7B77FB38-154A-4B76-953E-FA88B20091DC}">
      <dgm:prSet/>
      <dgm:spPr/>
      <dgm:t>
        <a:bodyPr/>
        <a:lstStyle/>
        <a:p>
          <a:endParaRPr lang="en-CA"/>
        </a:p>
      </dgm:t>
    </dgm:pt>
    <dgm:pt modelId="{035CB58F-E088-4151-8E33-46EA42D01540}" type="sibTrans" cxnId="{7B77FB38-154A-4B76-953E-FA88B20091DC}">
      <dgm:prSet/>
      <dgm:spPr/>
      <dgm:t>
        <a:bodyPr/>
        <a:lstStyle/>
        <a:p>
          <a:endParaRPr lang="en-CA"/>
        </a:p>
      </dgm:t>
    </dgm:pt>
    <dgm:pt modelId="{A098D63A-B4EE-4F89-8513-90F3CDF9D7E2}">
      <dgm:prSet custT="1"/>
      <dgm:spPr/>
      <dgm:t>
        <a:bodyPr/>
        <a:lstStyle/>
        <a:p>
          <a:r>
            <a:rPr lang="fr-CA" sz="2000" dirty="0"/>
            <a:t>La violence s’exerce au quotidien</a:t>
          </a:r>
          <a:endParaRPr lang="en-CA" sz="2000" dirty="0"/>
        </a:p>
      </dgm:t>
    </dgm:pt>
    <dgm:pt modelId="{5355C30E-06CE-4290-814C-61438CF7D3B2}" type="parTrans" cxnId="{72AC2C70-6A72-4EEC-9761-14C7C894770A}">
      <dgm:prSet/>
      <dgm:spPr/>
      <dgm:t>
        <a:bodyPr/>
        <a:lstStyle/>
        <a:p>
          <a:endParaRPr lang="en-CA"/>
        </a:p>
      </dgm:t>
    </dgm:pt>
    <dgm:pt modelId="{5003296F-5B85-448A-BF56-F50AA19C8693}" type="sibTrans" cxnId="{72AC2C70-6A72-4EEC-9761-14C7C894770A}">
      <dgm:prSet/>
      <dgm:spPr/>
      <dgm:t>
        <a:bodyPr/>
        <a:lstStyle/>
        <a:p>
          <a:endParaRPr lang="en-CA"/>
        </a:p>
      </dgm:t>
    </dgm:pt>
    <dgm:pt modelId="{EDBFF727-F35C-4697-A458-47F1F313CF48}" type="pres">
      <dgm:prSet presAssocID="{E8E08084-F93F-4067-97E4-283EEFDC0A39}" presName="Name0" presStyleCnt="0">
        <dgm:presLayoutVars>
          <dgm:dir/>
          <dgm:animLvl val="lvl"/>
          <dgm:resizeHandles/>
        </dgm:presLayoutVars>
      </dgm:prSet>
      <dgm:spPr/>
    </dgm:pt>
    <dgm:pt modelId="{411BA2F0-8B89-40F7-8E46-A6E85BF95120}" type="pres">
      <dgm:prSet presAssocID="{FE9F57C2-1164-4EA7-AE98-7007539F70AF}" presName="linNode" presStyleCnt="0"/>
      <dgm:spPr/>
    </dgm:pt>
    <dgm:pt modelId="{DCCD0938-A762-4FF6-AC70-CA29F60E9B71}" type="pres">
      <dgm:prSet presAssocID="{FE9F57C2-1164-4EA7-AE98-7007539F70AF}" presName="parentShp" presStyleLbl="node1" presStyleIdx="0" presStyleCnt="3">
        <dgm:presLayoutVars>
          <dgm:bulletEnabled val="1"/>
        </dgm:presLayoutVars>
      </dgm:prSet>
      <dgm:spPr/>
    </dgm:pt>
    <dgm:pt modelId="{459FD74B-7723-46D9-AF1E-7FC76EAC4E7B}" type="pres">
      <dgm:prSet presAssocID="{FE9F57C2-1164-4EA7-AE98-7007539F70AF}" presName="childShp" presStyleLbl="bgAccFollowNode1" presStyleIdx="0" presStyleCnt="3">
        <dgm:presLayoutVars>
          <dgm:bulletEnabled val="1"/>
        </dgm:presLayoutVars>
      </dgm:prSet>
      <dgm:spPr/>
    </dgm:pt>
    <dgm:pt modelId="{835C5581-EA1B-4916-B6C0-DFD0C9871CE5}" type="pres">
      <dgm:prSet presAssocID="{751C8DF1-CA49-4356-A6B7-C318852EAF85}" presName="spacing" presStyleCnt="0"/>
      <dgm:spPr/>
    </dgm:pt>
    <dgm:pt modelId="{85B28921-B97A-45B3-B2CB-B96BC066371B}" type="pres">
      <dgm:prSet presAssocID="{F9075140-31BF-46B4-A5E4-AA2BFD3579D7}" presName="linNode" presStyleCnt="0"/>
      <dgm:spPr/>
    </dgm:pt>
    <dgm:pt modelId="{87773C41-A287-4B2C-AE16-37B04049F5CF}" type="pres">
      <dgm:prSet presAssocID="{F9075140-31BF-46B4-A5E4-AA2BFD3579D7}" presName="parentShp" presStyleLbl="node1" presStyleIdx="1" presStyleCnt="3">
        <dgm:presLayoutVars>
          <dgm:bulletEnabled val="1"/>
        </dgm:presLayoutVars>
      </dgm:prSet>
      <dgm:spPr/>
    </dgm:pt>
    <dgm:pt modelId="{785E1723-2765-4F2C-A110-DB34094CC087}" type="pres">
      <dgm:prSet presAssocID="{F9075140-31BF-46B4-A5E4-AA2BFD3579D7}" presName="childShp" presStyleLbl="bgAccFollowNode1" presStyleIdx="1" presStyleCnt="3">
        <dgm:presLayoutVars>
          <dgm:bulletEnabled val="1"/>
        </dgm:presLayoutVars>
      </dgm:prSet>
      <dgm:spPr/>
    </dgm:pt>
    <dgm:pt modelId="{3326757D-287B-4AFD-A9AB-0C1C5ED1ACF0}" type="pres">
      <dgm:prSet presAssocID="{BAC21B34-C66A-4D60-B47E-085BDE884940}" presName="spacing" presStyleCnt="0"/>
      <dgm:spPr/>
    </dgm:pt>
    <dgm:pt modelId="{A04CACDB-F668-481A-9244-1D9996E0F2AE}" type="pres">
      <dgm:prSet presAssocID="{188AC3AC-5DB1-4607-8849-22A93F292B3A}" presName="linNode" presStyleCnt="0"/>
      <dgm:spPr/>
    </dgm:pt>
    <dgm:pt modelId="{45D72CB6-C69C-49AF-A8FF-B00EC05DC409}" type="pres">
      <dgm:prSet presAssocID="{188AC3AC-5DB1-4607-8849-22A93F292B3A}" presName="parentShp" presStyleLbl="node1" presStyleIdx="2" presStyleCnt="3">
        <dgm:presLayoutVars>
          <dgm:bulletEnabled val="1"/>
        </dgm:presLayoutVars>
      </dgm:prSet>
      <dgm:spPr/>
    </dgm:pt>
    <dgm:pt modelId="{CE86A177-07FA-40B7-91DF-F61391F143FC}" type="pres">
      <dgm:prSet presAssocID="{188AC3AC-5DB1-4607-8849-22A93F292B3A}" presName="childShp" presStyleLbl="bgAccFollowNode1" presStyleIdx="2" presStyleCnt="3">
        <dgm:presLayoutVars>
          <dgm:bulletEnabled val="1"/>
        </dgm:presLayoutVars>
      </dgm:prSet>
      <dgm:spPr/>
    </dgm:pt>
  </dgm:ptLst>
  <dgm:cxnLst>
    <dgm:cxn modelId="{D11F6712-CB73-4BF5-85B8-9D7C06512ED8}" type="presOf" srcId="{F9075140-31BF-46B4-A5E4-AA2BFD3579D7}" destId="{87773C41-A287-4B2C-AE16-37B04049F5CF}" srcOrd="0" destOrd="0" presId="urn:microsoft.com/office/officeart/2005/8/layout/vList6"/>
    <dgm:cxn modelId="{04A01417-767C-4B8A-8603-906C12857657}" srcId="{E8E08084-F93F-4067-97E4-283EEFDC0A39}" destId="{F9075140-31BF-46B4-A5E4-AA2BFD3579D7}" srcOrd="1" destOrd="0" parTransId="{B8385B14-11FD-4454-BBF6-8733F2A8C981}" sibTransId="{BAC21B34-C66A-4D60-B47E-085BDE884940}"/>
    <dgm:cxn modelId="{D813F71F-76DF-4CBA-BF25-616BC53E6016}" type="presOf" srcId="{E41B9019-F03B-4FAA-9481-A2D23EF60A02}" destId="{CE86A177-07FA-40B7-91DF-F61391F143FC}" srcOrd="0" destOrd="0" presId="urn:microsoft.com/office/officeart/2005/8/layout/vList6"/>
    <dgm:cxn modelId="{7B77FB38-154A-4B76-953E-FA88B20091DC}" srcId="{FE9F57C2-1164-4EA7-AE98-7007539F70AF}" destId="{9848ADAB-211E-431F-A5B6-00D4B8335149}" srcOrd="0" destOrd="0" parTransId="{E5E664CB-5267-4005-A161-FCFB01FB16A7}" sibTransId="{035CB58F-E088-4151-8E33-46EA42D01540}"/>
    <dgm:cxn modelId="{72AC2C70-6A72-4EEC-9761-14C7C894770A}" srcId="{FE9F57C2-1164-4EA7-AE98-7007539F70AF}" destId="{A098D63A-B4EE-4F89-8513-90F3CDF9D7E2}" srcOrd="1" destOrd="0" parTransId="{5355C30E-06CE-4290-814C-61438CF7D3B2}" sibTransId="{5003296F-5B85-448A-BF56-F50AA19C8693}"/>
    <dgm:cxn modelId="{D88E1C79-DF50-4811-9B7D-242BE0219C52}" srcId="{E8E08084-F93F-4067-97E4-283EEFDC0A39}" destId="{FE9F57C2-1164-4EA7-AE98-7007539F70AF}" srcOrd="0" destOrd="0" parTransId="{CED0308B-B9FE-4893-B9A8-D78157C172EE}" sibTransId="{751C8DF1-CA49-4356-A6B7-C318852EAF85}"/>
    <dgm:cxn modelId="{3E238B8E-860A-4508-95B5-7B375C5CCFDD}" srcId="{188AC3AC-5DB1-4607-8849-22A93F292B3A}" destId="{E41B9019-F03B-4FAA-9481-A2D23EF60A02}" srcOrd="0" destOrd="0" parTransId="{0672821C-0985-49EF-ABAC-7B21C2841611}" sibTransId="{0949C14F-DE31-4448-BFBB-3096989BBD1D}"/>
    <dgm:cxn modelId="{17D35098-DFC4-4115-A1D0-D1AC26979388}" srcId="{E8E08084-F93F-4067-97E4-283EEFDC0A39}" destId="{188AC3AC-5DB1-4607-8849-22A93F292B3A}" srcOrd="2" destOrd="0" parTransId="{5B4FB413-C206-496D-A546-D83CA51E7A83}" sibTransId="{63EA47DB-EEFE-47FE-BF76-51EC2DD2AED1}"/>
    <dgm:cxn modelId="{A590979C-1799-41DA-884E-5DDC85BC6C51}" type="presOf" srcId="{F6C8EACF-9133-40E2-92A2-F6B8AB59D07A}" destId="{CE86A177-07FA-40B7-91DF-F61391F143FC}" srcOrd="0" destOrd="1" presId="urn:microsoft.com/office/officeart/2005/8/layout/vList6"/>
    <dgm:cxn modelId="{960057A7-468E-479E-93C1-0692ECA01D83}" type="presOf" srcId="{E8E08084-F93F-4067-97E4-283EEFDC0A39}" destId="{EDBFF727-F35C-4697-A458-47F1F313CF48}" srcOrd="0" destOrd="0" presId="urn:microsoft.com/office/officeart/2005/8/layout/vList6"/>
    <dgm:cxn modelId="{3260E1A8-F0A6-4E86-B19F-7D4B84633331}" type="presOf" srcId="{A098D63A-B4EE-4F89-8513-90F3CDF9D7E2}" destId="{459FD74B-7723-46D9-AF1E-7FC76EAC4E7B}" srcOrd="0" destOrd="1" presId="urn:microsoft.com/office/officeart/2005/8/layout/vList6"/>
    <dgm:cxn modelId="{82CF20AA-ABDD-4E2C-8F99-9217525A5FEE}" type="presOf" srcId="{188AC3AC-5DB1-4607-8849-22A93F292B3A}" destId="{45D72CB6-C69C-49AF-A8FF-B00EC05DC409}" srcOrd="0" destOrd="0" presId="urn:microsoft.com/office/officeart/2005/8/layout/vList6"/>
    <dgm:cxn modelId="{444FE6D1-373F-45F5-8CEE-5215CA1859DE}" type="presOf" srcId="{FE9F57C2-1164-4EA7-AE98-7007539F70AF}" destId="{DCCD0938-A762-4FF6-AC70-CA29F60E9B71}" srcOrd="0" destOrd="0" presId="urn:microsoft.com/office/officeart/2005/8/layout/vList6"/>
    <dgm:cxn modelId="{C14ACBDB-DE06-49A7-AB13-552433578E21}" srcId="{188AC3AC-5DB1-4607-8849-22A93F292B3A}" destId="{F6C8EACF-9133-40E2-92A2-F6B8AB59D07A}" srcOrd="1" destOrd="0" parTransId="{122AC533-E336-4148-8F14-95E3A5698B0B}" sibTransId="{19B1AF52-413A-47FB-84CB-7AC78C3413F3}"/>
    <dgm:cxn modelId="{0C2486EC-2285-427D-8AD1-AE305EE0DC12}" type="presOf" srcId="{9848ADAB-211E-431F-A5B6-00D4B8335149}" destId="{459FD74B-7723-46D9-AF1E-7FC76EAC4E7B}" srcOrd="0" destOrd="0" presId="urn:microsoft.com/office/officeart/2005/8/layout/vList6"/>
    <dgm:cxn modelId="{DB35F0F7-B420-421C-A431-185E4D7A8E26}" type="presParOf" srcId="{EDBFF727-F35C-4697-A458-47F1F313CF48}" destId="{411BA2F0-8B89-40F7-8E46-A6E85BF95120}" srcOrd="0" destOrd="0" presId="urn:microsoft.com/office/officeart/2005/8/layout/vList6"/>
    <dgm:cxn modelId="{0A650633-F328-4F2D-BB07-680F3147A056}" type="presParOf" srcId="{411BA2F0-8B89-40F7-8E46-A6E85BF95120}" destId="{DCCD0938-A762-4FF6-AC70-CA29F60E9B71}" srcOrd="0" destOrd="0" presId="urn:microsoft.com/office/officeart/2005/8/layout/vList6"/>
    <dgm:cxn modelId="{606755B9-419D-4228-92E1-20540D9BDAEE}" type="presParOf" srcId="{411BA2F0-8B89-40F7-8E46-A6E85BF95120}" destId="{459FD74B-7723-46D9-AF1E-7FC76EAC4E7B}" srcOrd="1" destOrd="0" presId="urn:microsoft.com/office/officeart/2005/8/layout/vList6"/>
    <dgm:cxn modelId="{F16F7D69-421C-4DAE-8C04-1BF7BB008DD5}" type="presParOf" srcId="{EDBFF727-F35C-4697-A458-47F1F313CF48}" destId="{835C5581-EA1B-4916-B6C0-DFD0C9871CE5}" srcOrd="1" destOrd="0" presId="urn:microsoft.com/office/officeart/2005/8/layout/vList6"/>
    <dgm:cxn modelId="{A33C51EB-CD8C-4CC8-BA0B-DE543DB7F48F}" type="presParOf" srcId="{EDBFF727-F35C-4697-A458-47F1F313CF48}" destId="{85B28921-B97A-45B3-B2CB-B96BC066371B}" srcOrd="2" destOrd="0" presId="urn:microsoft.com/office/officeart/2005/8/layout/vList6"/>
    <dgm:cxn modelId="{FBDC3FF3-F8CD-42E1-BE8C-BD82E39C2BC7}" type="presParOf" srcId="{85B28921-B97A-45B3-B2CB-B96BC066371B}" destId="{87773C41-A287-4B2C-AE16-37B04049F5CF}" srcOrd="0" destOrd="0" presId="urn:microsoft.com/office/officeart/2005/8/layout/vList6"/>
    <dgm:cxn modelId="{9AC1A748-604F-4978-8B5B-0956C4D07B23}" type="presParOf" srcId="{85B28921-B97A-45B3-B2CB-B96BC066371B}" destId="{785E1723-2765-4F2C-A110-DB34094CC087}" srcOrd="1" destOrd="0" presId="urn:microsoft.com/office/officeart/2005/8/layout/vList6"/>
    <dgm:cxn modelId="{FAA936A3-7937-4A1E-931D-35778023AC36}" type="presParOf" srcId="{EDBFF727-F35C-4697-A458-47F1F313CF48}" destId="{3326757D-287B-4AFD-A9AB-0C1C5ED1ACF0}" srcOrd="3" destOrd="0" presId="urn:microsoft.com/office/officeart/2005/8/layout/vList6"/>
    <dgm:cxn modelId="{D7BF2989-B147-4414-8575-5CAC936C8744}" type="presParOf" srcId="{EDBFF727-F35C-4697-A458-47F1F313CF48}" destId="{A04CACDB-F668-481A-9244-1D9996E0F2AE}" srcOrd="4" destOrd="0" presId="urn:microsoft.com/office/officeart/2005/8/layout/vList6"/>
    <dgm:cxn modelId="{E0285063-76C6-42B4-B3BB-77BBAC89062D}" type="presParOf" srcId="{A04CACDB-F668-481A-9244-1D9996E0F2AE}" destId="{45D72CB6-C69C-49AF-A8FF-B00EC05DC409}" srcOrd="0" destOrd="0" presId="urn:microsoft.com/office/officeart/2005/8/layout/vList6"/>
    <dgm:cxn modelId="{6CAF378F-B783-45E0-AB64-5914A4939F64}" type="presParOf" srcId="{A04CACDB-F668-481A-9244-1D9996E0F2AE}" destId="{CE86A177-07FA-40B7-91DF-F61391F143FC}" srcOrd="1" destOrd="0" presId="urn:microsoft.com/office/officeart/2005/8/layout/vList6"/>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BC095E3-57AB-40EE-A851-8AEFFF5A306E}" type="doc">
      <dgm:prSet loTypeId="urn:microsoft.com/office/officeart/2005/8/layout/vProcess5" loCatId="process" qsTypeId="urn:microsoft.com/office/officeart/2005/8/quickstyle/simple4" qsCatId="simple" csTypeId="urn:microsoft.com/office/officeart/2005/8/colors/colorful2" csCatId="colorful" phldr="1"/>
      <dgm:spPr/>
      <dgm:t>
        <a:bodyPr/>
        <a:lstStyle/>
        <a:p>
          <a:endParaRPr lang="en-US"/>
        </a:p>
      </dgm:t>
    </dgm:pt>
    <dgm:pt modelId="{3B852515-0703-4F9E-99CF-B275C3A029C5}">
      <dgm:prSet/>
      <dgm:spPr/>
      <dgm:t>
        <a:bodyPr/>
        <a:lstStyle/>
        <a:p>
          <a:r>
            <a:rPr lang="fr-CA" u="sng" dirty="0"/>
            <a:t>SI vous n’aviez pas entendu parler de la violence conjugale </a:t>
          </a:r>
          <a:r>
            <a:rPr lang="fr-CA" u="sng" dirty="0" err="1"/>
            <a:t>postséparation</a:t>
          </a:r>
          <a:r>
            <a:rPr lang="fr-CA" u="sng" dirty="0"/>
            <a:t> avant,</a:t>
          </a:r>
          <a:endParaRPr lang="en-US" dirty="0"/>
        </a:p>
      </dgm:t>
    </dgm:pt>
    <dgm:pt modelId="{B33BF4AB-0007-42C3-A1B0-669310CBD0DA}" type="parTrans" cxnId="{513B90B5-B23A-44E5-97DA-7A401B7A866C}">
      <dgm:prSet/>
      <dgm:spPr/>
      <dgm:t>
        <a:bodyPr/>
        <a:lstStyle/>
        <a:p>
          <a:endParaRPr lang="en-US"/>
        </a:p>
      </dgm:t>
    </dgm:pt>
    <dgm:pt modelId="{9731CD38-2A80-4CFD-A6B8-E6F97769D451}" type="sibTrans" cxnId="{513B90B5-B23A-44E5-97DA-7A401B7A866C}">
      <dgm:prSet/>
      <dgm:spPr/>
      <dgm:t>
        <a:bodyPr/>
        <a:lstStyle/>
        <a:p>
          <a:endParaRPr lang="en-US"/>
        </a:p>
      </dgm:t>
    </dgm:pt>
    <dgm:pt modelId="{B90F6D1D-6CFA-4686-8E97-79823C6E7C7B}">
      <dgm:prSet/>
      <dgm:spPr/>
      <dgm:t>
        <a:bodyPr/>
        <a:lstStyle/>
        <a:p>
          <a:r>
            <a:rPr lang="fr-CA"/>
            <a:t>Est-ce que vous croyez que la description correspond à ce qui est vécu par certaines familles dans vos organismes?</a:t>
          </a:r>
          <a:endParaRPr lang="en-US"/>
        </a:p>
      </dgm:t>
    </dgm:pt>
    <dgm:pt modelId="{D320B5DA-2849-4414-8C27-77FD1303844E}" type="parTrans" cxnId="{34C08A46-8083-41E5-B3FA-B5DC2BACC595}">
      <dgm:prSet/>
      <dgm:spPr/>
      <dgm:t>
        <a:bodyPr/>
        <a:lstStyle/>
        <a:p>
          <a:endParaRPr lang="en-US"/>
        </a:p>
      </dgm:t>
    </dgm:pt>
    <dgm:pt modelId="{0431BD40-6686-42D3-9BA6-5D2443BE5E61}" type="sibTrans" cxnId="{34C08A46-8083-41E5-B3FA-B5DC2BACC595}">
      <dgm:prSet/>
      <dgm:spPr/>
      <dgm:t>
        <a:bodyPr/>
        <a:lstStyle/>
        <a:p>
          <a:endParaRPr lang="en-US"/>
        </a:p>
      </dgm:t>
    </dgm:pt>
    <dgm:pt modelId="{FB0FDAB9-88AD-4C81-8FEF-9C42F8083237}" type="pres">
      <dgm:prSet presAssocID="{EBC095E3-57AB-40EE-A851-8AEFFF5A306E}" presName="outerComposite" presStyleCnt="0">
        <dgm:presLayoutVars>
          <dgm:chMax val="5"/>
          <dgm:dir/>
          <dgm:resizeHandles val="exact"/>
        </dgm:presLayoutVars>
      </dgm:prSet>
      <dgm:spPr/>
    </dgm:pt>
    <dgm:pt modelId="{B4712BD2-35ED-46F2-8C10-590C9476A877}" type="pres">
      <dgm:prSet presAssocID="{EBC095E3-57AB-40EE-A851-8AEFFF5A306E}" presName="dummyMaxCanvas" presStyleCnt="0">
        <dgm:presLayoutVars/>
      </dgm:prSet>
      <dgm:spPr/>
    </dgm:pt>
    <dgm:pt modelId="{DA2C14AC-44AF-436D-AAB7-6E77BD553A12}" type="pres">
      <dgm:prSet presAssocID="{EBC095E3-57AB-40EE-A851-8AEFFF5A306E}" presName="TwoNodes_1" presStyleLbl="node1" presStyleIdx="0" presStyleCnt="2">
        <dgm:presLayoutVars>
          <dgm:bulletEnabled val="1"/>
        </dgm:presLayoutVars>
      </dgm:prSet>
      <dgm:spPr/>
    </dgm:pt>
    <dgm:pt modelId="{69AEFC3E-DA03-4298-A54A-06EAB9FE2CE0}" type="pres">
      <dgm:prSet presAssocID="{EBC095E3-57AB-40EE-A851-8AEFFF5A306E}" presName="TwoNodes_2" presStyleLbl="node1" presStyleIdx="1" presStyleCnt="2">
        <dgm:presLayoutVars>
          <dgm:bulletEnabled val="1"/>
        </dgm:presLayoutVars>
      </dgm:prSet>
      <dgm:spPr/>
    </dgm:pt>
    <dgm:pt modelId="{AF3AE747-DF04-4D00-AD49-C2D19A612F3C}" type="pres">
      <dgm:prSet presAssocID="{EBC095E3-57AB-40EE-A851-8AEFFF5A306E}" presName="TwoConn_1-2" presStyleLbl="fgAccFollowNode1" presStyleIdx="0" presStyleCnt="1">
        <dgm:presLayoutVars>
          <dgm:bulletEnabled val="1"/>
        </dgm:presLayoutVars>
      </dgm:prSet>
      <dgm:spPr/>
    </dgm:pt>
    <dgm:pt modelId="{EC60DB81-7857-45AD-B09E-9F2500380A74}" type="pres">
      <dgm:prSet presAssocID="{EBC095E3-57AB-40EE-A851-8AEFFF5A306E}" presName="TwoNodes_1_text" presStyleLbl="node1" presStyleIdx="1" presStyleCnt="2">
        <dgm:presLayoutVars>
          <dgm:bulletEnabled val="1"/>
        </dgm:presLayoutVars>
      </dgm:prSet>
      <dgm:spPr/>
    </dgm:pt>
    <dgm:pt modelId="{4B72CFFA-4A5C-4EF9-8FEF-F6F0A45E504E}" type="pres">
      <dgm:prSet presAssocID="{EBC095E3-57AB-40EE-A851-8AEFFF5A306E}" presName="TwoNodes_2_text" presStyleLbl="node1" presStyleIdx="1" presStyleCnt="2">
        <dgm:presLayoutVars>
          <dgm:bulletEnabled val="1"/>
        </dgm:presLayoutVars>
      </dgm:prSet>
      <dgm:spPr/>
    </dgm:pt>
  </dgm:ptLst>
  <dgm:cxnLst>
    <dgm:cxn modelId="{FC118103-E242-4B3F-97C6-8F0BEAEC890C}" type="presOf" srcId="{3B852515-0703-4F9E-99CF-B275C3A029C5}" destId="{DA2C14AC-44AF-436D-AAB7-6E77BD553A12}" srcOrd="0" destOrd="0" presId="urn:microsoft.com/office/officeart/2005/8/layout/vProcess5"/>
    <dgm:cxn modelId="{B424B62C-D267-4A76-AD0C-F3941E8C2A6C}" type="presOf" srcId="{B90F6D1D-6CFA-4686-8E97-79823C6E7C7B}" destId="{69AEFC3E-DA03-4298-A54A-06EAB9FE2CE0}" srcOrd="0" destOrd="0" presId="urn:microsoft.com/office/officeart/2005/8/layout/vProcess5"/>
    <dgm:cxn modelId="{8FFA0E3E-C2B5-47CD-B734-FCFD17B8925E}" type="presOf" srcId="{EBC095E3-57AB-40EE-A851-8AEFFF5A306E}" destId="{FB0FDAB9-88AD-4C81-8FEF-9C42F8083237}" srcOrd="0" destOrd="0" presId="urn:microsoft.com/office/officeart/2005/8/layout/vProcess5"/>
    <dgm:cxn modelId="{34C08A46-8083-41E5-B3FA-B5DC2BACC595}" srcId="{EBC095E3-57AB-40EE-A851-8AEFFF5A306E}" destId="{B90F6D1D-6CFA-4686-8E97-79823C6E7C7B}" srcOrd="1" destOrd="0" parTransId="{D320B5DA-2849-4414-8C27-77FD1303844E}" sibTransId="{0431BD40-6686-42D3-9BA6-5D2443BE5E61}"/>
    <dgm:cxn modelId="{1497E35C-95F1-4FA9-99E0-009387736976}" type="presOf" srcId="{B90F6D1D-6CFA-4686-8E97-79823C6E7C7B}" destId="{4B72CFFA-4A5C-4EF9-8FEF-F6F0A45E504E}" srcOrd="1" destOrd="0" presId="urn:microsoft.com/office/officeart/2005/8/layout/vProcess5"/>
    <dgm:cxn modelId="{513B90B5-B23A-44E5-97DA-7A401B7A866C}" srcId="{EBC095E3-57AB-40EE-A851-8AEFFF5A306E}" destId="{3B852515-0703-4F9E-99CF-B275C3A029C5}" srcOrd="0" destOrd="0" parTransId="{B33BF4AB-0007-42C3-A1B0-669310CBD0DA}" sibTransId="{9731CD38-2A80-4CFD-A6B8-E6F97769D451}"/>
    <dgm:cxn modelId="{EDF4ABBC-D8BE-4AAB-BB0F-211452D74CD6}" type="presOf" srcId="{3B852515-0703-4F9E-99CF-B275C3A029C5}" destId="{EC60DB81-7857-45AD-B09E-9F2500380A74}" srcOrd="1" destOrd="0" presId="urn:microsoft.com/office/officeart/2005/8/layout/vProcess5"/>
    <dgm:cxn modelId="{192877F2-1620-4DA7-84B0-04AE53629FE6}" type="presOf" srcId="{9731CD38-2A80-4CFD-A6B8-E6F97769D451}" destId="{AF3AE747-DF04-4D00-AD49-C2D19A612F3C}" srcOrd="0" destOrd="0" presId="urn:microsoft.com/office/officeart/2005/8/layout/vProcess5"/>
    <dgm:cxn modelId="{3DD5E824-FB54-4FA9-AD05-96BB22516A1B}" type="presParOf" srcId="{FB0FDAB9-88AD-4C81-8FEF-9C42F8083237}" destId="{B4712BD2-35ED-46F2-8C10-590C9476A877}" srcOrd="0" destOrd="0" presId="urn:microsoft.com/office/officeart/2005/8/layout/vProcess5"/>
    <dgm:cxn modelId="{857EC529-11A4-46BB-B44B-0AEF9E197D5D}" type="presParOf" srcId="{FB0FDAB9-88AD-4C81-8FEF-9C42F8083237}" destId="{DA2C14AC-44AF-436D-AAB7-6E77BD553A12}" srcOrd="1" destOrd="0" presId="urn:microsoft.com/office/officeart/2005/8/layout/vProcess5"/>
    <dgm:cxn modelId="{14267890-C448-4043-A10E-9F05A7B00A48}" type="presParOf" srcId="{FB0FDAB9-88AD-4C81-8FEF-9C42F8083237}" destId="{69AEFC3E-DA03-4298-A54A-06EAB9FE2CE0}" srcOrd="2" destOrd="0" presId="urn:microsoft.com/office/officeart/2005/8/layout/vProcess5"/>
    <dgm:cxn modelId="{EBE16010-5250-42A3-872E-62BFDAB21CA8}" type="presParOf" srcId="{FB0FDAB9-88AD-4C81-8FEF-9C42F8083237}" destId="{AF3AE747-DF04-4D00-AD49-C2D19A612F3C}" srcOrd="3" destOrd="0" presId="urn:microsoft.com/office/officeart/2005/8/layout/vProcess5"/>
    <dgm:cxn modelId="{7E9C717B-F1AE-4F73-AEBF-B6893FC92264}" type="presParOf" srcId="{FB0FDAB9-88AD-4C81-8FEF-9C42F8083237}" destId="{EC60DB81-7857-45AD-B09E-9F2500380A74}" srcOrd="4" destOrd="0" presId="urn:microsoft.com/office/officeart/2005/8/layout/vProcess5"/>
    <dgm:cxn modelId="{F0C748F7-75AA-463E-A95B-542CF03548F5}" type="presParOf" srcId="{FB0FDAB9-88AD-4C81-8FEF-9C42F8083237}" destId="{4B72CFFA-4A5C-4EF9-8FEF-F6F0A45E504E}" srcOrd="5" destOrd="0" presId="urn:microsoft.com/office/officeart/2005/8/layout/vProcess5"/>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9FD74B-7723-46D9-AF1E-7FC76EAC4E7B}">
      <dsp:nvSpPr>
        <dsp:cNvPr id="0" name=""/>
        <dsp:cNvSpPr/>
      </dsp:nvSpPr>
      <dsp:spPr>
        <a:xfrm>
          <a:off x="4092844" y="0"/>
          <a:ext cx="6139267" cy="1249150"/>
        </a:xfrm>
        <a:prstGeom prst="rightArrow">
          <a:avLst>
            <a:gd name="adj1" fmla="val 75000"/>
            <a:gd name="adj2" fmla="val 50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fr-CA" sz="2000" kern="1200" dirty="0"/>
            <a:t>l’idéal de coparentalité et l’invisibilité de violence;</a:t>
          </a:r>
          <a:endParaRPr lang="en-CA" sz="2000" kern="1200" dirty="0"/>
        </a:p>
        <a:p>
          <a:pPr marL="228600" lvl="1" indent="-228600" algn="l" defTabSz="889000">
            <a:lnSpc>
              <a:spcPct val="90000"/>
            </a:lnSpc>
            <a:spcBef>
              <a:spcPct val="0"/>
            </a:spcBef>
            <a:spcAft>
              <a:spcPct val="15000"/>
            </a:spcAft>
            <a:buChar char="•"/>
          </a:pPr>
          <a:r>
            <a:rPr lang="fr-CA" sz="2000" kern="1200" dirty="0"/>
            <a:t>La violence s’exerce au quotidien</a:t>
          </a:r>
          <a:endParaRPr lang="en-CA" sz="2000" kern="1200" dirty="0"/>
        </a:p>
      </dsp:txBody>
      <dsp:txXfrm>
        <a:off x="4092844" y="156144"/>
        <a:ext cx="5670836" cy="936862"/>
      </dsp:txXfrm>
    </dsp:sp>
    <dsp:sp modelId="{DCCD0938-A762-4FF6-AC70-CA29F60E9B71}">
      <dsp:nvSpPr>
        <dsp:cNvPr id="0" name=""/>
        <dsp:cNvSpPr/>
      </dsp:nvSpPr>
      <dsp:spPr>
        <a:xfrm>
          <a:off x="0" y="0"/>
          <a:ext cx="4092844" cy="124915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fr-CA" sz="2500" kern="1200" dirty="0"/>
            <a:t>Le lien à l’enfant et la VC </a:t>
          </a:r>
          <a:r>
            <a:rPr lang="fr-CA" sz="2500" kern="1200" dirty="0" err="1"/>
            <a:t>postséparation</a:t>
          </a:r>
          <a:endParaRPr lang="en-CA" sz="2500" kern="1200" dirty="0"/>
        </a:p>
      </dsp:txBody>
      <dsp:txXfrm>
        <a:off x="60978" y="60978"/>
        <a:ext cx="3970888" cy="1127194"/>
      </dsp:txXfrm>
    </dsp:sp>
    <dsp:sp modelId="{785E1723-2765-4F2C-A110-DB34094CC087}">
      <dsp:nvSpPr>
        <dsp:cNvPr id="0" name=""/>
        <dsp:cNvSpPr/>
      </dsp:nvSpPr>
      <dsp:spPr>
        <a:xfrm>
          <a:off x="4092844" y="1374065"/>
          <a:ext cx="6139267" cy="1249150"/>
        </a:xfrm>
        <a:prstGeom prst="rightArrow">
          <a:avLst>
            <a:gd name="adj1" fmla="val 75000"/>
            <a:gd name="adj2" fmla="val 50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7773C41-A287-4B2C-AE16-37B04049F5CF}">
      <dsp:nvSpPr>
        <dsp:cNvPr id="0" name=""/>
        <dsp:cNvSpPr/>
      </dsp:nvSpPr>
      <dsp:spPr>
        <a:xfrm>
          <a:off x="0" y="1374065"/>
          <a:ext cx="4092844" cy="124915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fr-CA" sz="2500" kern="1200"/>
            <a:t>Les enfants sont victimes de violence et du contrôle coercitif</a:t>
          </a:r>
          <a:endParaRPr lang="en-CA" sz="2500" kern="1200"/>
        </a:p>
      </dsp:txBody>
      <dsp:txXfrm>
        <a:off x="60978" y="1435043"/>
        <a:ext cx="3970888" cy="1127194"/>
      </dsp:txXfrm>
    </dsp:sp>
    <dsp:sp modelId="{CE86A177-07FA-40B7-91DF-F61391F143FC}">
      <dsp:nvSpPr>
        <dsp:cNvPr id="0" name=""/>
        <dsp:cNvSpPr/>
      </dsp:nvSpPr>
      <dsp:spPr>
        <a:xfrm>
          <a:off x="4092844" y="2748131"/>
          <a:ext cx="6139267" cy="1249150"/>
        </a:xfrm>
        <a:prstGeom prst="rightArrow">
          <a:avLst>
            <a:gd name="adj1" fmla="val 75000"/>
            <a:gd name="adj2" fmla="val 50000"/>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430" tIns="11430" rIns="11430" bIns="11430" numCol="1" spcCol="1270" anchor="t" anchorCtr="0">
          <a:noAutofit/>
        </a:bodyPr>
        <a:lstStyle/>
        <a:p>
          <a:pPr marL="171450" lvl="1" indent="-171450" algn="l" defTabSz="800100">
            <a:lnSpc>
              <a:spcPct val="90000"/>
            </a:lnSpc>
            <a:spcBef>
              <a:spcPct val="0"/>
            </a:spcBef>
            <a:spcAft>
              <a:spcPct val="15000"/>
            </a:spcAft>
            <a:buChar char="•"/>
          </a:pPr>
          <a:r>
            <a:rPr lang="fr-CA" sz="1800" kern="1200" dirty="0"/>
            <a:t>la surveillance par l’État : « police de la parentalité » </a:t>
          </a:r>
          <a:r>
            <a:rPr lang="fr-CA" sz="1400" kern="1200" dirty="0"/>
            <a:t>(Bastard, 2006) et </a:t>
          </a:r>
          <a:endParaRPr lang="en-CA" sz="1400" kern="1200" dirty="0"/>
        </a:p>
        <a:p>
          <a:pPr marL="171450" lvl="1" indent="-171450" algn="l" defTabSz="800100">
            <a:lnSpc>
              <a:spcPct val="90000"/>
            </a:lnSpc>
            <a:spcBef>
              <a:spcPct val="0"/>
            </a:spcBef>
            <a:spcAft>
              <a:spcPct val="15000"/>
            </a:spcAft>
            <a:buChar char="•"/>
          </a:pPr>
          <a:r>
            <a:rPr lang="fr-CA" sz="1800" kern="1200" dirty="0"/>
            <a:t>les stéréotypes et inégalités de genre, blâme des mères </a:t>
          </a:r>
          <a:r>
            <a:rPr lang="fr-CA" sz="1400" kern="1200" dirty="0"/>
            <a:t>(Bernheim et </a:t>
          </a:r>
          <a:r>
            <a:rPr lang="fr-CA" sz="1400" kern="1200" dirty="0" err="1"/>
            <a:t>Lebeke</a:t>
          </a:r>
          <a:r>
            <a:rPr lang="fr-CA" sz="1400" kern="1200" dirty="0"/>
            <a:t>; 2014 </a:t>
          </a:r>
          <a:r>
            <a:rPr lang="fr-CA" sz="1400" kern="1200" dirty="0" err="1"/>
            <a:t>Biland</a:t>
          </a:r>
          <a:r>
            <a:rPr lang="fr-CA" sz="1400" kern="1200" dirty="0"/>
            <a:t>, E. et G. Schütz, 2014; </a:t>
          </a:r>
          <a:r>
            <a:rPr lang="fr-CA" sz="1400" kern="1200" dirty="0" err="1"/>
            <a:t>Cardi</a:t>
          </a:r>
          <a:r>
            <a:rPr lang="fr-CA" sz="1400" kern="1200" dirty="0"/>
            <a:t>, 2007; Damant et al., 2012 </a:t>
          </a:r>
          <a:r>
            <a:rPr lang="fr-CA" sz="1400" kern="1200" dirty="0" err="1"/>
            <a:t>DeKeseredy</a:t>
          </a:r>
          <a:r>
            <a:rPr lang="fr-CA" sz="1400" kern="1200" dirty="0"/>
            <a:t> et al., 2018; )</a:t>
          </a:r>
          <a:endParaRPr lang="en-CA" sz="1600" kern="1200" dirty="0"/>
        </a:p>
      </dsp:txBody>
      <dsp:txXfrm>
        <a:off x="4092844" y="2904275"/>
        <a:ext cx="5670836" cy="936862"/>
      </dsp:txXfrm>
    </dsp:sp>
    <dsp:sp modelId="{45D72CB6-C69C-49AF-A8FF-B00EC05DC409}">
      <dsp:nvSpPr>
        <dsp:cNvPr id="0" name=""/>
        <dsp:cNvSpPr/>
      </dsp:nvSpPr>
      <dsp:spPr>
        <a:xfrm>
          <a:off x="0" y="2748131"/>
          <a:ext cx="4092844" cy="124915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marL="0" lvl="0" indent="0" algn="ctr" defTabSz="1111250">
            <a:lnSpc>
              <a:spcPct val="90000"/>
            </a:lnSpc>
            <a:spcBef>
              <a:spcPct val="0"/>
            </a:spcBef>
            <a:spcAft>
              <a:spcPct val="35000"/>
            </a:spcAft>
            <a:buNone/>
          </a:pPr>
          <a:r>
            <a:rPr lang="fr-CA" sz="2500" kern="1200"/>
            <a:t>Les normes entourant la parentalité ont des effets sur le vécu de violence, incluant </a:t>
          </a:r>
          <a:endParaRPr lang="en-CA" sz="2500" kern="1200"/>
        </a:p>
      </dsp:txBody>
      <dsp:txXfrm>
        <a:off x="60978" y="2809109"/>
        <a:ext cx="3970888" cy="11271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2C14AC-44AF-436D-AAB7-6E77BD553A12}">
      <dsp:nvSpPr>
        <dsp:cNvPr id="0" name=""/>
        <dsp:cNvSpPr/>
      </dsp:nvSpPr>
      <dsp:spPr>
        <a:xfrm>
          <a:off x="0" y="0"/>
          <a:ext cx="5026421" cy="2086689"/>
        </a:xfrm>
        <a:prstGeom prst="roundRect">
          <a:avLst>
            <a:gd name="adj" fmla="val 10000"/>
          </a:avLst>
        </a:prstGeom>
        <a:gradFill rotWithShape="0">
          <a:gsLst>
            <a:gs pos="0">
              <a:schemeClr val="accent2">
                <a:hueOff val="0"/>
                <a:satOff val="0"/>
                <a:lumOff val="0"/>
                <a:alphaOff val="0"/>
                <a:tint val="98000"/>
                <a:satMod val="110000"/>
                <a:lumMod val="104000"/>
              </a:schemeClr>
            </a:gs>
            <a:gs pos="69000">
              <a:schemeClr val="accent2">
                <a:hueOff val="0"/>
                <a:satOff val="0"/>
                <a:lumOff val="0"/>
                <a:alphaOff val="0"/>
                <a:shade val="88000"/>
                <a:satMod val="130000"/>
                <a:lumMod val="92000"/>
              </a:schemeClr>
            </a:gs>
            <a:gs pos="100000">
              <a:schemeClr val="accent2">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fr-CA" sz="2100" u="sng" kern="1200" dirty="0"/>
            <a:t>SI vous n’aviez pas entendu parler de la violence conjugale </a:t>
          </a:r>
          <a:r>
            <a:rPr lang="fr-CA" sz="2100" u="sng" kern="1200" dirty="0" err="1"/>
            <a:t>postséparation</a:t>
          </a:r>
          <a:r>
            <a:rPr lang="fr-CA" sz="2100" u="sng" kern="1200" dirty="0"/>
            <a:t> avant,</a:t>
          </a:r>
          <a:endParaRPr lang="en-US" sz="2100" kern="1200" dirty="0"/>
        </a:p>
      </dsp:txBody>
      <dsp:txXfrm>
        <a:off x="61117" y="61117"/>
        <a:ext cx="2869665" cy="1964455"/>
      </dsp:txXfrm>
    </dsp:sp>
    <dsp:sp modelId="{69AEFC3E-DA03-4298-A54A-06EAB9FE2CE0}">
      <dsp:nvSpPr>
        <dsp:cNvPr id="0" name=""/>
        <dsp:cNvSpPr/>
      </dsp:nvSpPr>
      <dsp:spPr>
        <a:xfrm>
          <a:off x="887015" y="2550398"/>
          <a:ext cx="5026421" cy="2086689"/>
        </a:xfrm>
        <a:prstGeom prst="roundRect">
          <a:avLst>
            <a:gd name="adj" fmla="val 10000"/>
          </a:avLst>
        </a:prstGeom>
        <a:gradFill rotWithShape="0">
          <a:gsLst>
            <a:gs pos="0">
              <a:schemeClr val="accent2">
                <a:hueOff val="-3392975"/>
                <a:satOff val="11185"/>
                <a:lumOff val="11961"/>
                <a:alphaOff val="0"/>
                <a:tint val="98000"/>
                <a:satMod val="110000"/>
                <a:lumMod val="104000"/>
              </a:schemeClr>
            </a:gs>
            <a:gs pos="69000">
              <a:schemeClr val="accent2">
                <a:hueOff val="-3392975"/>
                <a:satOff val="11185"/>
                <a:lumOff val="11961"/>
                <a:alphaOff val="0"/>
                <a:shade val="88000"/>
                <a:satMod val="130000"/>
                <a:lumMod val="92000"/>
              </a:schemeClr>
            </a:gs>
            <a:gs pos="100000">
              <a:schemeClr val="accent2">
                <a:hueOff val="-3392975"/>
                <a:satOff val="11185"/>
                <a:lumOff val="11961"/>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fr-CA" sz="2100" kern="1200"/>
            <a:t>Est-ce que vous croyez que la description correspond à ce qui est vécu par certaines familles dans vos organismes?</a:t>
          </a:r>
          <a:endParaRPr lang="en-US" sz="2100" kern="1200"/>
        </a:p>
      </dsp:txBody>
      <dsp:txXfrm>
        <a:off x="948132" y="2611515"/>
        <a:ext cx="2660823" cy="1964455"/>
      </dsp:txXfrm>
    </dsp:sp>
    <dsp:sp modelId="{AF3AE747-DF04-4D00-AD49-C2D19A612F3C}">
      <dsp:nvSpPr>
        <dsp:cNvPr id="0" name=""/>
        <dsp:cNvSpPr/>
      </dsp:nvSpPr>
      <dsp:spPr>
        <a:xfrm>
          <a:off x="3670073" y="1640369"/>
          <a:ext cx="1356348" cy="1356348"/>
        </a:xfrm>
        <a:prstGeom prst="downArrow">
          <a:avLst>
            <a:gd name="adj1" fmla="val 55000"/>
            <a:gd name="adj2" fmla="val 45000"/>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3975251" y="1640369"/>
        <a:ext cx="745992" cy="1020652"/>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2EE4D5-FCD9-4823-AC95-6209022B818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a:extLst>
              <a:ext uri="{FF2B5EF4-FFF2-40B4-BE49-F238E27FC236}">
                <a16:creationId xmlns:a16="http://schemas.microsoft.com/office/drawing/2014/main" id="{F66F9172-4239-45D7-8316-2CC3401D767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C714C68-E20A-4492-AF21-241092F9AD60}" type="datetimeFigureOut">
              <a:rPr lang="en-CA" smtClean="0"/>
              <a:t>2019-06-10</a:t>
            </a:fld>
            <a:endParaRPr lang="en-CA"/>
          </a:p>
        </p:txBody>
      </p:sp>
      <p:sp>
        <p:nvSpPr>
          <p:cNvPr id="4" name="Footer Placeholder 3">
            <a:extLst>
              <a:ext uri="{FF2B5EF4-FFF2-40B4-BE49-F238E27FC236}">
                <a16:creationId xmlns:a16="http://schemas.microsoft.com/office/drawing/2014/main" id="{152DC627-7448-486F-B952-D4BD810002A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a:extLst>
              <a:ext uri="{FF2B5EF4-FFF2-40B4-BE49-F238E27FC236}">
                <a16:creationId xmlns:a16="http://schemas.microsoft.com/office/drawing/2014/main" id="{7541DC60-B621-403F-9FDE-103B3130A3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741A494-0151-4CB0-9C9D-5E315BE2A97D}" type="slidenum">
              <a:rPr lang="en-CA" smtClean="0"/>
              <a:t>‹N°›</a:t>
            </a:fld>
            <a:endParaRPr lang="en-CA"/>
          </a:p>
        </p:txBody>
      </p:sp>
    </p:spTree>
    <p:extLst>
      <p:ext uri="{BB962C8B-B14F-4D97-AF65-F5344CB8AC3E}">
        <p14:creationId xmlns:p14="http://schemas.microsoft.com/office/powerpoint/2010/main" val="307325420"/>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svg>
</file>

<file path=ppt/media/image12.png>
</file>

<file path=ppt/media/image13.svg>
</file>

<file path=ppt/media/image14.tiff>
</file>

<file path=ppt/media/image15.jpg>
</file>

<file path=ppt/media/image16.png>
</file>

<file path=ppt/media/image2.jpe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57AA73-174E-4DA0-B577-BC045C1187D7}" type="datetimeFigureOut">
              <a:rPr lang="en-CA" smtClean="0"/>
              <a:t>2019-06-10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BD0E1B-4C41-44DF-823F-F9BE1151B6FC}" type="slidenum">
              <a:rPr lang="en-CA" smtClean="0"/>
              <a:t>‹N°›</a:t>
            </a:fld>
            <a:endParaRPr lang="en-CA"/>
          </a:p>
        </p:txBody>
      </p:sp>
    </p:spTree>
    <p:extLst>
      <p:ext uri="{BB962C8B-B14F-4D97-AF65-F5344CB8AC3E}">
        <p14:creationId xmlns:p14="http://schemas.microsoft.com/office/powerpoint/2010/main" val="275431200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CA" dirty="0"/>
          </a:p>
        </p:txBody>
      </p:sp>
      <p:sp>
        <p:nvSpPr>
          <p:cNvPr id="4" name="Espace réservé du numéro de diapositive 3"/>
          <p:cNvSpPr>
            <a:spLocks noGrp="1"/>
          </p:cNvSpPr>
          <p:nvPr>
            <p:ph type="sldNum" sz="quarter" idx="5"/>
          </p:nvPr>
        </p:nvSpPr>
        <p:spPr/>
        <p:txBody>
          <a:bodyPr/>
          <a:lstStyle/>
          <a:p>
            <a:fld id="{4DBD0E1B-4C41-44DF-823F-F9BE1151B6FC}" type="slidenum">
              <a:rPr lang="en-CA" smtClean="0"/>
              <a:t>1</a:t>
            </a:fld>
            <a:endParaRPr lang="en-CA"/>
          </a:p>
        </p:txBody>
      </p:sp>
    </p:spTree>
    <p:extLst>
      <p:ext uri="{BB962C8B-B14F-4D97-AF65-F5344CB8AC3E}">
        <p14:creationId xmlns:p14="http://schemas.microsoft.com/office/powerpoint/2010/main" val="36191941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26</a:t>
            </a:fld>
            <a:endParaRPr lang="en-CA"/>
          </a:p>
        </p:txBody>
      </p:sp>
    </p:spTree>
    <p:extLst>
      <p:ext uri="{BB962C8B-B14F-4D97-AF65-F5344CB8AC3E}">
        <p14:creationId xmlns:p14="http://schemas.microsoft.com/office/powerpoint/2010/main" val="1266792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27</a:t>
            </a:fld>
            <a:endParaRPr lang="en-CA"/>
          </a:p>
        </p:txBody>
      </p:sp>
    </p:spTree>
    <p:extLst>
      <p:ext uri="{BB962C8B-B14F-4D97-AF65-F5344CB8AC3E}">
        <p14:creationId xmlns:p14="http://schemas.microsoft.com/office/powerpoint/2010/main" val="1754630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 le mythe que la VC comme telle est rare; que les victimes inventent les accusations</a:t>
            </a:r>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3</a:t>
            </a:fld>
            <a:endParaRPr lang="en-CA"/>
          </a:p>
        </p:txBody>
      </p:sp>
    </p:spTree>
    <p:extLst>
      <p:ext uri="{BB962C8B-B14F-4D97-AF65-F5344CB8AC3E}">
        <p14:creationId xmlns:p14="http://schemas.microsoft.com/office/powerpoint/2010/main" val="2637308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Risques au moment de séparation: Harper (citée dans le mémoire du Regroupement); Gouvernement du Québec, 2018 (Plan d’action); paru les médias</a:t>
            </a:r>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4</a:t>
            </a:fld>
            <a:endParaRPr lang="en-CA"/>
          </a:p>
        </p:txBody>
      </p:sp>
    </p:spTree>
    <p:extLst>
      <p:ext uri="{BB962C8B-B14F-4D97-AF65-F5344CB8AC3E}">
        <p14:creationId xmlns:p14="http://schemas.microsoft.com/office/powerpoint/2010/main" val="19349254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Regroupement, 2019: cite les données de 2015;</a:t>
            </a:r>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5</a:t>
            </a:fld>
            <a:endParaRPr lang="en-CA"/>
          </a:p>
        </p:txBody>
      </p:sp>
    </p:spTree>
    <p:extLst>
      <p:ext uri="{BB962C8B-B14F-4D97-AF65-F5344CB8AC3E}">
        <p14:creationId xmlns:p14="http://schemas.microsoft.com/office/powerpoint/2010/main" val="2355623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6</a:t>
            </a:fld>
            <a:endParaRPr lang="en-CA"/>
          </a:p>
        </p:txBody>
      </p:sp>
    </p:spTree>
    <p:extLst>
      <p:ext uri="{BB962C8B-B14F-4D97-AF65-F5344CB8AC3E}">
        <p14:creationId xmlns:p14="http://schemas.microsoft.com/office/powerpoint/2010/main" val="3785355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7</a:t>
            </a:fld>
            <a:endParaRPr lang="en-CA"/>
          </a:p>
        </p:txBody>
      </p:sp>
    </p:spTree>
    <p:extLst>
      <p:ext uri="{BB962C8B-B14F-4D97-AF65-F5344CB8AC3E}">
        <p14:creationId xmlns:p14="http://schemas.microsoft.com/office/powerpoint/2010/main" val="32452302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CA" dirty="0"/>
              <a:t>DIFFÉRENTS CONTEXTES (de </a:t>
            </a:r>
            <a:r>
              <a:rPr lang="fr-CA" dirty="0" err="1"/>
              <a:t>vulnérablité</a:t>
            </a:r>
            <a:r>
              <a:rPr lang="fr-CA" dirty="0"/>
              <a:t>/ circonstances particulières):</a:t>
            </a:r>
            <a:br>
              <a:rPr lang="fr-CA" dirty="0"/>
            </a:br>
            <a:r>
              <a:rPr lang="fr-CA" dirty="0"/>
              <a:t>La VC peut toucher tout le monde (tout en restant stigmatisante); elle est vécue différemment selon la situation particulière de la victime (femme / autochtone / immigrante /réfugiée/ handicapée / âgée ou jeune / qui travaille à temps plein ou sans emploi / famille proche ou loin / etc./ + parentalité)</a:t>
            </a:r>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9</a:t>
            </a:fld>
            <a:endParaRPr lang="en-CA"/>
          </a:p>
        </p:txBody>
      </p:sp>
    </p:spTree>
    <p:extLst>
      <p:ext uri="{BB962C8B-B14F-4D97-AF65-F5344CB8AC3E}">
        <p14:creationId xmlns:p14="http://schemas.microsoft.com/office/powerpoint/2010/main" val="41214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10</a:t>
            </a:fld>
            <a:endParaRPr lang="en-CA"/>
          </a:p>
        </p:txBody>
      </p:sp>
    </p:spTree>
    <p:extLst>
      <p:ext uri="{BB962C8B-B14F-4D97-AF65-F5344CB8AC3E}">
        <p14:creationId xmlns:p14="http://schemas.microsoft.com/office/powerpoint/2010/main" val="3716352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4DBD0E1B-4C41-44DF-823F-F9BE1151B6FC}" type="slidenum">
              <a:rPr lang="en-CA" smtClean="0"/>
              <a:t>25</a:t>
            </a:fld>
            <a:endParaRPr lang="en-CA"/>
          </a:p>
        </p:txBody>
      </p:sp>
    </p:spTree>
    <p:extLst>
      <p:ext uri="{BB962C8B-B14F-4D97-AF65-F5344CB8AC3E}">
        <p14:creationId xmlns:p14="http://schemas.microsoft.com/office/powerpoint/2010/main" val="31281739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4262E71-DE3D-4574-94E0-DB8F13267ED6}" type="datetime1">
              <a:rPr lang="en-CA" smtClean="0"/>
              <a:t>2019-06-10</a:t>
            </a:fld>
            <a:endParaRPr lang="en-CA"/>
          </a:p>
        </p:txBody>
      </p:sp>
      <p:sp>
        <p:nvSpPr>
          <p:cNvPr id="5" name="Footer Placeholder 4"/>
          <p:cNvSpPr>
            <a:spLocks noGrp="1"/>
          </p:cNvSpPr>
          <p:nvPr>
            <p:ph type="ftr" sz="quarter" idx="11"/>
          </p:nvPr>
        </p:nvSpPr>
        <p:spPr>
          <a:xfrm>
            <a:off x="2416500" y="329307"/>
            <a:ext cx="4973915" cy="309201"/>
          </a:xfrm>
        </p:spPr>
        <p:txBody>
          <a:bodyPr/>
          <a:lstStyle/>
          <a:p>
            <a:endParaRPr lang="en-CA"/>
          </a:p>
        </p:txBody>
      </p:sp>
      <p:sp>
        <p:nvSpPr>
          <p:cNvPr id="6" name="Slide Number Placeholder 5"/>
          <p:cNvSpPr>
            <a:spLocks noGrp="1"/>
          </p:cNvSpPr>
          <p:nvPr>
            <p:ph type="sldNum" sz="quarter" idx="12"/>
          </p:nvPr>
        </p:nvSpPr>
        <p:spPr>
          <a:xfrm>
            <a:off x="1437664" y="798973"/>
            <a:ext cx="811019" cy="503578"/>
          </a:xfrm>
        </p:spPr>
        <p:txBody>
          <a:bodyPr/>
          <a:lstStyle/>
          <a:p>
            <a:fld id="{32E5CEFB-27AB-402A-8BAF-F4076560114F}" type="slidenum">
              <a:rPr lang="en-CA" smtClean="0"/>
              <a:t>‹N°›</a:t>
            </a:fld>
            <a:endParaRPr lang="en-CA"/>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44865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1289C3-40AA-4DD7-B3FB-7317BD8D578B}" type="datetime1">
              <a:rPr lang="en-CA" smtClean="0"/>
              <a:t>2019-06-10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E5CEFB-27AB-402A-8BAF-F4076560114F}" type="slidenum">
              <a:rPr lang="en-CA" smtClean="0"/>
              <a:t>‹N°›</a:t>
            </a:fld>
            <a:endParaRPr lang="en-CA"/>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460734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1DE54D-8C52-4E0D-A8C1-B05152C6E81A}" type="datetime1">
              <a:rPr lang="en-CA" smtClean="0"/>
              <a:t>2019-06-10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E5CEFB-27AB-402A-8BAF-F4076560114F}" type="slidenum">
              <a:rPr lang="en-CA" smtClean="0"/>
              <a:t>‹N°›</a:t>
            </a:fld>
            <a:endParaRPr lang="en-CA"/>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0452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962E1E-A047-4D1C-A64D-A3F6976E53F8}" type="datetime1">
              <a:rPr lang="en-CA" smtClean="0"/>
              <a:t>2019-06-10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E5CEFB-27AB-402A-8BAF-F4076560114F}" type="slidenum">
              <a:rPr lang="en-CA" smtClean="0"/>
              <a:t>‹N°›</a:t>
            </a:fld>
            <a:endParaRPr lang="en-CA"/>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816818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5D3FF6-DCEA-49CD-8AD9-F90542DE2D68}" type="datetime1">
              <a:rPr lang="en-CA" smtClean="0"/>
              <a:t>2019-06-10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2E5CEFB-27AB-402A-8BAF-F4076560114F}" type="slidenum">
              <a:rPr lang="en-CA" smtClean="0"/>
              <a:t>‹N°›</a:t>
            </a:fld>
            <a:endParaRPr lang="en-CA"/>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43894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0ECE390-8701-4A42-B8EA-9C72FA768A97}" type="datetime1">
              <a:rPr lang="en-CA" smtClean="0"/>
              <a:t>2019-06-10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2E5CEFB-27AB-402A-8BAF-F4076560114F}" type="slidenum">
              <a:rPr lang="en-CA" smtClean="0"/>
              <a:t>‹N°›</a:t>
            </a:fld>
            <a:endParaRPr lang="en-CA"/>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65725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ADCABCC-9C37-40A6-9EDB-AB2608CA7846}" type="datetime1">
              <a:rPr lang="en-CA" smtClean="0"/>
              <a:t>2019-06-10</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2E5CEFB-27AB-402A-8BAF-F4076560114F}" type="slidenum">
              <a:rPr lang="en-CA" smtClean="0"/>
              <a:t>‹N°›</a:t>
            </a:fld>
            <a:endParaRPr lang="en-CA"/>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133449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874A111-245B-4088-8D44-CC3AFFDEF5A1}" type="datetime1">
              <a:rPr lang="en-CA" smtClean="0"/>
              <a:t>2019-06-10</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2E5CEFB-27AB-402A-8BAF-F4076560114F}" type="slidenum">
              <a:rPr lang="en-CA" smtClean="0"/>
              <a:t>‹N°›</a:t>
            </a:fld>
            <a:endParaRPr lang="en-CA"/>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66228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421178-5C77-467B-99E3-C30374B948DD}" type="datetime1">
              <a:rPr lang="en-CA" smtClean="0"/>
              <a:t>2019-06-10</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2E5CEFB-27AB-402A-8BAF-F4076560114F}" type="slidenum">
              <a:rPr lang="en-CA" smtClean="0"/>
              <a:t>‹N°›</a:t>
            </a:fld>
            <a:endParaRPr lang="en-CA"/>
          </a:p>
        </p:txBody>
      </p:sp>
    </p:spTree>
    <p:extLst>
      <p:ext uri="{BB962C8B-B14F-4D97-AF65-F5344CB8AC3E}">
        <p14:creationId xmlns:p14="http://schemas.microsoft.com/office/powerpoint/2010/main" val="26732467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2B65C78-C805-4D78-B5A2-D1B03F61BDFC}" type="datetime1">
              <a:rPr lang="en-CA" smtClean="0"/>
              <a:t>2019-06-10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2E5CEFB-27AB-402A-8BAF-F4076560114F}" type="slidenum">
              <a:rPr lang="en-CA" smtClean="0"/>
              <a:t>‹N°›</a:t>
            </a:fld>
            <a:endParaRPr lang="en-CA"/>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43143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D06B1521-60C1-4B0B-82AE-92EE90BAD234}" type="datetime1">
              <a:rPr lang="en-CA" smtClean="0"/>
              <a:t>2019-06-10</a:t>
            </a:fld>
            <a:endParaRPr lang="en-CA"/>
          </a:p>
        </p:txBody>
      </p:sp>
      <p:sp>
        <p:nvSpPr>
          <p:cNvPr id="6" name="Footer Placeholder 5"/>
          <p:cNvSpPr>
            <a:spLocks noGrp="1"/>
          </p:cNvSpPr>
          <p:nvPr>
            <p:ph type="ftr" sz="quarter" idx="11"/>
          </p:nvPr>
        </p:nvSpPr>
        <p:spPr>
          <a:xfrm>
            <a:off x="1447382" y="318640"/>
            <a:ext cx="5541004" cy="320931"/>
          </a:xfrm>
        </p:spPr>
        <p:txBody>
          <a:bodyPr/>
          <a:lstStyle/>
          <a:p>
            <a:endParaRPr lang="en-CA"/>
          </a:p>
        </p:txBody>
      </p:sp>
      <p:sp>
        <p:nvSpPr>
          <p:cNvPr id="7" name="Slide Number Placeholder 6"/>
          <p:cNvSpPr>
            <a:spLocks noGrp="1"/>
          </p:cNvSpPr>
          <p:nvPr>
            <p:ph type="sldNum" sz="quarter" idx="12"/>
          </p:nvPr>
        </p:nvSpPr>
        <p:spPr/>
        <p:txBody>
          <a:bodyPr/>
          <a:lstStyle/>
          <a:p>
            <a:fld id="{32E5CEFB-27AB-402A-8BAF-F4076560114F}" type="slidenum">
              <a:rPr lang="en-CA" smtClean="0"/>
              <a:t>‹N°›</a:t>
            </a:fld>
            <a:endParaRPr lang="en-CA"/>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3984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EB2DBE0E-3E55-4F73-8870-24CF862E31D6}" type="datetime1">
              <a:rPr lang="en-CA" smtClean="0"/>
              <a:t>2019-06-10</a:t>
            </a:fld>
            <a:endParaRPr lang="en-CA"/>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2E5CEFB-27AB-402A-8BAF-F4076560114F}" type="slidenum">
              <a:rPr lang="en-CA" smtClean="0"/>
              <a:t>‹N°›</a:t>
            </a:fld>
            <a:endParaRPr lang="en-CA"/>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3160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image" Target="../media/image1.jpg"/><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notesSlide" Target="../notesSlides/notesSlide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slideLayout" Target="../slideLayouts/slideLayout1.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image" Target="../media/image2.jpeg"/></Relationships>
</file>

<file path=ppt/slides/_rels/slide10.xml.rels><?xml version="1.0" encoding="UTF-8" standalone="yes"?>
<Relationships xmlns="http://schemas.openxmlformats.org/package/2006/relationships"><Relationship Id="rId8" Type="http://schemas.openxmlformats.org/officeDocument/2006/relationships/tags" Target="../tags/tag84.xml"/><Relationship Id="rId13" Type="http://schemas.openxmlformats.org/officeDocument/2006/relationships/tags" Target="../tags/tag89.xml"/><Relationship Id="rId18" Type="http://schemas.openxmlformats.org/officeDocument/2006/relationships/image" Target="../media/image1.jpg"/><Relationship Id="rId3" Type="http://schemas.openxmlformats.org/officeDocument/2006/relationships/tags" Target="../tags/tag79.xml"/><Relationship Id="rId21" Type="http://schemas.openxmlformats.org/officeDocument/2006/relationships/diagramQuickStyle" Target="../diagrams/quickStyle1.xml"/><Relationship Id="rId7" Type="http://schemas.openxmlformats.org/officeDocument/2006/relationships/tags" Target="../tags/tag83.xml"/><Relationship Id="rId12" Type="http://schemas.openxmlformats.org/officeDocument/2006/relationships/tags" Target="../tags/tag88.xml"/><Relationship Id="rId17" Type="http://schemas.openxmlformats.org/officeDocument/2006/relationships/notesSlide" Target="../notesSlides/notesSlide8.xml"/><Relationship Id="rId2" Type="http://schemas.openxmlformats.org/officeDocument/2006/relationships/tags" Target="../tags/tag78.xml"/><Relationship Id="rId16" Type="http://schemas.openxmlformats.org/officeDocument/2006/relationships/slideLayout" Target="../slideLayouts/slideLayout6.xml"/><Relationship Id="rId20" Type="http://schemas.openxmlformats.org/officeDocument/2006/relationships/diagramLayout" Target="../diagrams/layout1.xml"/><Relationship Id="rId1" Type="http://schemas.openxmlformats.org/officeDocument/2006/relationships/tags" Target="../tags/tag77.xml"/><Relationship Id="rId6" Type="http://schemas.openxmlformats.org/officeDocument/2006/relationships/tags" Target="../tags/tag82.xml"/><Relationship Id="rId11" Type="http://schemas.openxmlformats.org/officeDocument/2006/relationships/tags" Target="../tags/tag87.xml"/><Relationship Id="rId5" Type="http://schemas.openxmlformats.org/officeDocument/2006/relationships/tags" Target="../tags/tag81.xml"/><Relationship Id="rId15" Type="http://schemas.openxmlformats.org/officeDocument/2006/relationships/tags" Target="../tags/tag91.xml"/><Relationship Id="rId23" Type="http://schemas.microsoft.com/office/2007/relationships/diagramDrawing" Target="../diagrams/drawing1.xml"/><Relationship Id="rId10" Type="http://schemas.openxmlformats.org/officeDocument/2006/relationships/tags" Target="../tags/tag86.xml"/><Relationship Id="rId19" Type="http://schemas.openxmlformats.org/officeDocument/2006/relationships/diagramData" Target="../diagrams/data1.xml"/><Relationship Id="rId4" Type="http://schemas.openxmlformats.org/officeDocument/2006/relationships/tags" Target="../tags/tag80.xml"/><Relationship Id="rId9" Type="http://schemas.openxmlformats.org/officeDocument/2006/relationships/tags" Target="../tags/tag85.xml"/><Relationship Id="rId14" Type="http://schemas.openxmlformats.org/officeDocument/2006/relationships/tags" Target="../tags/tag90.xml"/><Relationship Id="rId22" Type="http://schemas.openxmlformats.org/officeDocument/2006/relationships/diagramColors" Target="../diagrams/colors1.xml"/></Relationships>
</file>

<file path=ppt/slides/_rels/slide11.xml.rels><?xml version="1.0" encoding="UTF-8" standalone="yes"?>
<Relationships xmlns="http://schemas.openxmlformats.org/package/2006/relationships"><Relationship Id="rId8" Type="http://schemas.openxmlformats.org/officeDocument/2006/relationships/tags" Target="../tags/tag99.xml"/><Relationship Id="rId13" Type="http://schemas.openxmlformats.org/officeDocument/2006/relationships/slideLayout" Target="../slideLayouts/slideLayout2.xml"/><Relationship Id="rId18" Type="http://schemas.openxmlformats.org/officeDocument/2006/relationships/diagramColors" Target="../diagrams/colors2.xml"/><Relationship Id="rId3" Type="http://schemas.openxmlformats.org/officeDocument/2006/relationships/tags" Target="../tags/tag94.xml"/><Relationship Id="rId21" Type="http://schemas.openxmlformats.org/officeDocument/2006/relationships/image" Target="../media/image11.svg"/><Relationship Id="rId7" Type="http://schemas.openxmlformats.org/officeDocument/2006/relationships/tags" Target="../tags/tag98.xml"/><Relationship Id="rId12" Type="http://schemas.openxmlformats.org/officeDocument/2006/relationships/tags" Target="../tags/tag103.xml"/><Relationship Id="rId17" Type="http://schemas.openxmlformats.org/officeDocument/2006/relationships/diagramQuickStyle" Target="../diagrams/quickStyle2.xml"/><Relationship Id="rId2" Type="http://schemas.openxmlformats.org/officeDocument/2006/relationships/tags" Target="../tags/tag93.xml"/><Relationship Id="rId16" Type="http://schemas.openxmlformats.org/officeDocument/2006/relationships/diagramLayout" Target="../diagrams/layout2.xml"/><Relationship Id="rId20" Type="http://schemas.openxmlformats.org/officeDocument/2006/relationships/image" Target="../media/image10.png"/><Relationship Id="rId1" Type="http://schemas.openxmlformats.org/officeDocument/2006/relationships/tags" Target="../tags/tag92.xml"/><Relationship Id="rId6" Type="http://schemas.openxmlformats.org/officeDocument/2006/relationships/tags" Target="../tags/tag97.xml"/><Relationship Id="rId11" Type="http://schemas.openxmlformats.org/officeDocument/2006/relationships/tags" Target="../tags/tag102.xml"/><Relationship Id="rId5" Type="http://schemas.openxmlformats.org/officeDocument/2006/relationships/tags" Target="../tags/tag96.xml"/><Relationship Id="rId15" Type="http://schemas.openxmlformats.org/officeDocument/2006/relationships/diagramData" Target="../diagrams/data2.xml"/><Relationship Id="rId23" Type="http://schemas.openxmlformats.org/officeDocument/2006/relationships/image" Target="../media/image13.svg"/><Relationship Id="rId10" Type="http://schemas.openxmlformats.org/officeDocument/2006/relationships/tags" Target="../tags/tag101.xml"/><Relationship Id="rId19" Type="http://schemas.microsoft.com/office/2007/relationships/diagramDrawing" Target="../diagrams/drawing2.xml"/><Relationship Id="rId4" Type="http://schemas.openxmlformats.org/officeDocument/2006/relationships/tags" Target="../tags/tag95.xml"/><Relationship Id="rId9" Type="http://schemas.openxmlformats.org/officeDocument/2006/relationships/tags" Target="../tags/tag100.xml"/><Relationship Id="rId14" Type="http://schemas.openxmlformats.org/officeDocument/2006/relationships/image" Target="../media/image1.jpg"/><Relationship Id="rId22"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tags" Target="../tags/tag104.xml"/><Relationship Id="rId5" Type="http://schemas.openxmlformats.org/officeDocument/2006/relationships/slideLayout" Target="../slideLayouts/slideLayout2.xml"/><Relationship Id="rId4" Type="http://schemas.openxmlformats.org/officeDocument/2006/relationships/tags" Target="../tags/tag107.xml"/></Relationships>
</file>

<file path=ppt/slides/_rels/slide25.xml.rels><?xml version="1.0" encoding="UTF-8" standalone="yes"?>
<Relationships xmlns="http://schemas.openxmlformats.org/package/2006/relationships"><Relationship Id="rId8" Type="http://schemas.openxmlformats.org/officeDocument/2006/relationships/notesSlide" Target="../notesSlides/notesSlide9.xml"/><Relationship Id="rId3" Type="http://schemas.openxmlformats.org/officeDocument/2006/relationships/tags" Target="../tags/tag110.xml"/><Relationship Id="rId7" Type="http://schemas.openxmlformats.org/officeDocument/2006/relationships/slideLayout" Target="../slideLayouts/slideLayout2.xml"/><Relationship Id="rId2" Type="http://schemas.openxmlformats.org/officeDocument/2006/relationships/tags" Target="../tags/tag109.xml"/><Relationship Id="rId1" Type="http://schemas.openxmlformats.org/officeDocument/2006/relationships/tags" Target="../tags/tag108.xml"/><Relationship Id="rId6" Type="http://schemas.openxmlformats.org/officeDocument/2006/relationships/tags" Target="../tags/tag113.xml"/><Relationship Id="rId5" Type="http://schemas.openxmlformats.org/officeDocument/2006/relationships/tags" Target="../tags/tag112.xml"/><Relationship Id="rId10" Type="http://schemas.openxmlformats.org/officeDocument/2006/relationships/hyperlink" Target="http://maisons-femmes.qc.ca/wp-content/uploads/2019/05/memoire-Droit-de-la-famille-06-05-19-1-1.pdf" TargetMode="External"/><Relationship Id="rId4" Type="http://schemas.openxmlformats.org/officeDocument/2006/relationships/tags" Target="../tags/tag111.xml"/><Relationship Id="rId9" Type="http://schemas.openxmlformats.org/officeDocument/2006/relationships/hyperlink" Target="https://www.justice.gc.ca/fra/pr-rp/jp-cj/vf-fv/rr14_03/rr14_03.pdf" TargetMode="External"/></Relationships>
</file>

<file path=ppt/slides/_rels/slide26.xml.rels><?xml version="1.0" encoding="UTF-8" standalone="yes"?>
<Relationships xmlns="http://schemas.openxmlformats.org/package/2006/relationships"><Relationship Id="rId3" Type="http://schemas.openxmlformats.org/officeDocument/2006/relationships/tags" Target="../tags/tag116.xml"/><Relationship Id="rId7" Type="http://schemas.openxmlformats.org/officeDocument/2006/relationships/notesSlide" Target="../notesSlides/notesSlide10.xml"/><Relationship Id="rId2" Type="http://schemas.openxmlformats.org/officeDocument/2006/relationships/tags" Target="../tags/tag115.xml"/><Relationship Id="rId1" Type="http://schemas.openxmlformats.org/officeDocument/2006/relationships/tags" Target="../tags/tag114.xml"/><Relationship Id="rId6" Type="http://schemas.openxmlformats.org/officeDocument/2006/relationships/slideLayout" Target="../slideLayouts/slideLayout2.xml"/><Relationship Id="rId5" Type="http://schemas.openxmlformats.org/officeDocument/2006/relationships/tags" Target="../tags/tag118.xml"/><Relationship Id="rId4" Type="http://schemas.openxmlformats.org/officeDocument/2006/relationships/tags" Target="../tags/tag117.xml"/></Relationships>
</file>

<file path=ppt/slides/_rels/slide27.xml.rels><?xml version="1.0" encoding="UTF-8" standalone="yes"?>
<Relationships xmlns="http://schemas.openxmlformats.org/package/2006/relationships"><Relationship Id="rId8" Type="http://schemas.openxmlformats.org/officeDocument/2006/relationships/notesSlide" Target="../notesSlides/notesSlide11.xml"/><Relationship Id="rId3" Type="http://schemas.openxmlformats.org/officeDocument/2006/relationships/tags" Target="../tags/tag121.xml"/><Relationship Id="rId7" Type="http://schemas.openxmlformats.org/officeDocument/2006/relationships/slideLayout" Target="../slideLayouts/slideLayout2.xml"/><Relationship Id="rId2" Type="http://schemas.openxmlformats.org/officeDocument/2006/relationships/tags" Target="../tags/tag120.xml"/><Relationship Id="rId1" Type="http://schemas.openxmlformats.org/officeDocument/2006/relationships/tags" Target="../tags/tag119.xml"/><Relationship Id="rId6" Type="http://schemas.openxmlformats.org/officeDocument/2006/relationships/tags" Target="../tags/tag124.xml"/><Relationship Id="rId5" Type="http://schemas.openxmlformats.org/officeDocument/2006/relationships/tags" Target="../tags/tag123.xml"/><Relationship Id="rId4" Type="http://schemas.openxmlformats.org/officeDocument/2006/relationships/tags" Target="../tags/tag122.xml"/></Relationships>
</file>

<file path=ppt/slides/_rels/slide3.xml.rels><?xml version="1.0" encoding="UTF-8" standalone="yes"?>
<Relationships xmlns="http://schemas.openxmlformats.org/package/2006/relationships"><Relationship Id="rId8" Type="http://schemas.openxmlformats.org/officeDocument/2006/relationships/tags" Target="../tags/tag21.xml"/><Relationship Id="rId3" Type="http://schemas.openxmlformats.org/officeDocument/2006/relationships/tags" Target="../tags/tag16.xml"/><Relationship Id="rId7" Type="http://schemas.openxmlformats.org/officeDocument/2006/relationships/tags" Target="../tags/tag20.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image" Target="../media/image3.png"/><Relationship Id="rId5" Type="http://schemas.openxmlformats.org/officeDocument/2006/relationships/tags" Target="../tags/tag18.xml"/><Relationship Id="rId10" Type="http://schemas.openxmlformats.org/officeDocument/2006/relationships/notesSlide" Target="../notesSlides/notesSlide2.xml"/><Relationship Id="rId4" Type="http://schemas.openxmlformats.org/officeDocument/2006/relationships/tags" Target="../tags/tag17.xml"/><Relationship Id="rId9"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tags" Target="../tags/tag29.xml"/><Relationship Id="rId3" Type="http://schemas.openxmlformats.org/officeDocument/2006/relationships/tags" Target="../tags/tag24.xml"/><Relationship Id="rId7" Type="http://schemas.openxmlformats.org/officeDocument/2006/relationships/tags" Target="../tags/tag28.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11" Type="http://schemas.openxmlformats.org/officeDocument/2006/relationships/image" Target="../media/image4.png"/><Relationship Id="rId5" Type="http://schemas.openxmlformats.org/officeDocument/2006/relationships/tags" Target="../tags/tag26.xml"/><Relationship Id="rId10" Type="http://schemas.openxmlformats.org/officeDocument/2006/relationships/notesSlide" Target="../notesSlides/notesSlide3.xml"/><Relationship Id="rId4" Type="http://schemas.openxmlformats.org/officeDocument/2006/relationships/tags" Target="../tags/tag25.xml"/><Relationship Id="rId9"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tags" Target="../tags/tag37.xml"/><Relationship Id="rId13" Type="http://schemas.openxmlformats.org/officeDocument/2006/relationships/hyperlink" Target="https://www.inspq.qc.ca/violence-conjugale/comprendre/de-quoi-parle-t-on" TargetMode="External"/><Relationship Id="rId3" Type="http://schemas.openxmlformats.org/officeDocument/2006/relationships/tags" Target="../tags/tag32.xml"/><Relationship Id="rId7" Type="http://schemas.openxmlformats.org/officeDocument/2006/relationships/tags" Target="../tags/tag36.xml"/><Relationship Id="rId12" Type="http://schemas.openxmlformats.org/officeDocument/2006/relationships/hyperlink" Target="https://www.inspq.qc.ca/violenceconjugale/sources" TargetMode="External"/><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tags" Target="../tags/tag35.xml"/><Relationship Id="rId11" Type="http://schemas.openxmlformats.org/officeDocument/2006/relationships/image" Target="../media/image4.png"/><Relationship Id="rId5" Type="http://schemas.openxmlformats.org/officeDocument/2006/relationships/tags" Target="../tags/tag34.xml"/><Relationship Id="rId10" Type="http://schemas.openxmlformats.org/officeDocument/2006/relationships/notesSlide" Target="../notesSlides/notesSlide4.xml"/><Relationship Id="rId4" Type="http://schemas.openxmlformats.org/officeDocument/2006/relationships/tags" Target="../tags/tag33.xml"/><Relationship Id="rId9"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tags" Target="../tags/tag45.xml"/><Relationship Id="rId13" Type="http://schemas.openxmlformats.org/officeDocument/2006/relationships/slideLayout" Target="../slideLayouts/slideLayout2.xml"/><Relationship Id="rId3" Type="http://schemas.openxmlformats.org/officeDocument/2006/relationships/tags" Target="../tags/tag40.xml"/><Relationship Id="rId7" Type="http://schemas.openxmlformats.org/officeDocument/2006/relationships/tags" Target="../tags/tag44.xml"/><Relationship Id="rId12" Type="http://schemas.openxmlformats.org/officeDocument/2006/relationships/tags" Target="../tags/tag49.xml"/><Relationship Id="rId17" Type="http://schemas.openxmlformats.org/officeDocument/2006/relationships/image" Target="../media/image5.png"/><Relationship Id="rId2" Type="http://schemas.openxmlformats.org/officeDocument/2006/relationships/tags" Target="../tags/tag39.xml"/><Relationship Id="rId16" Type="http://schemas.openxmlformats.org/officeDocument/2006/relationships/hyperlink" Target="https://www.inspq.qc.ca/violence-conjugale/comprendre/de-quoi-parle-t-on" TargetMode="External"/><Relationship Id="rId1" Type="http://schemas.openxmlformats.org/officeDocument/2006/relationships/tags" Target="../tags/tag38.xml"/><Relationship Id="rId6" Type="http://schemas.openxmlformats.org/officeDocument/2006/relationships/tags" Target="../tags/tag43.xml"/><Relationship Id="rId11" Type="http://schemas.openxmlformats.org/officeDocument/2006/relationships/tags" Target="../tags/tag48.xml"/><Relationship Id="rId5" Type="http://schemas.openxmlformats.org/officeDocument/2006/relationships/tags" Target="../tags/tag42.xml"/><Relationship Id="rId15" Type="http://schemas.openxmlformats.org/officeDocument/2006/relationships/image" Target="../media/image4.png"/><Relationship Id="rId10" Type="http://schemas.openxmlformats.org/officeDocument/2006/relationships/tags" Target="../tags/tag47.xml"/><Relationship Id="rId4" Type="http://schemas.openxmlformats.org/officeDocument/2006/relationships/tags" Target="../tags/tag41.xml"/><Relationship Id="rId9" Type="http://schemas.openxmlformats.org/officeDocument/2006/relationships/tags" Target="../tags/tag46.xml"/><Relationship Id="rId1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8" Type="http://schemas.openxmlformats.org/officeDocument/2006/relationships/tags" Target="../tags/tag57.xml"/><Relationship Id="rId13" Type="http://schemas.openxmlformats.org/officeDocument/2006/relationships/notesSlide" Target="../notesSlides/notesSlide6.xml"/><Relationship Id="rId3" Type="http://schemas.openxmlformats.org/officeDocument/2006/relationships/tags" Target="../tags/tag52.xml"/><Relationship Id="rId7" Type="http://schemas.openxmlformats.org/officeDocument/2006/relationships/tags" Target="../tags/tag56.xml"/><Relationship Id="rId12" Type="http://schemas.openxmlformats.org/officeDocument/2006/relationships/slideLayout" Target="../slideLayouts/slideLayout6.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tags" Target="../tags/tag55.xml"/><Relationship Id="rId11" Type="http://schemas.openxmlformats.org/officeDocument/2006/relationships/tags" Target="../tags/tag60.xml"/><Relationship Id="rId5" Type="http://schemas.openxmlformats.org/officeDocument/2006/relationships/tags" Target="../tags/tag54.xml"/><Relationship Id="rId10" Type="http://schemas.openxmlformats.org/officeDocument/2006/relationships/tags" Target="../tags/tag59.xml"/><Relationship Id="rId4" Type="http://schemas.openxmlformats.org/officeDocument/2006/relationships/tags" Target="../tags/tag53.xml"/><Relationship Id="rId9" Type="http://schemas.openxmlformats.org/officeDocument/2006/relationships/tags" Target="../tags/tag58.xml"/><Relationship Id="rId14"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openxmlformats.org/officeDocument/2006/relationships/hyperlink" Target="https://fr.dreamstime.com/photo-stock-violence-contre-des-femmes-femme-cage-privation-libert%C3%A9-image68573803" TargetMode="External"/><Relationship Id="rId3" Type="http://schemas.openxmlformats.org/officeDocument/2006/relationships/tags" Target="../tags/tag63.xml"/><Relationship Id="rId7" Type="http://schemas.openxmlformats.org/officeDocument/2006/relationships/image" Target="../media/image7.jpeg"/><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slideLayout" Target="../slideLayouts/slideLayout7.xml"/><Relationship Id="rId5" Type="http://schemas.openxmlformats.org/officeDocument/2006/relationships/tags" Target="../tags/tag65.xml"/><Relationship Id="rId4" Type="http://schemas.openxmlformats.org/officeDocument/2006/relationships/tags" Target="../tags/tag64.xml"/></Relationships>
</file>

<file path=ppt/slides/_rels/slide9.xml.rels><?xml version="1.0" encoding="UTF-8" standalone="yes"?>
<Relationships xmlns="http://schemas.openxmlformats.org/package/2006/relationships"><Relationship Id="rId8" Type="http://schemas.openxmlformats.org/officeDocument/2006/relationships/tags" Target="../tags/tag73.xml"/><Relationship Id="rId13" Type="http://schemas.openxmlformats.org/officeDocument/2006/relationships/notesSlide" Target="../notesSlides/notesSlide7.xml"/><Relationship Id="rId3" Type="http://schemas.openxmlformats.org/officeDocument/2006/relationships/tags" Target="../tags/tag68.xml"/><Relationship Id="rId7" Type="http://schemas.openxmlformats.org/officeDocument/2006/relationships/tags" Target="../tags/tag72.xml"/><Relationship Id="rId12" Type="http://schemas.openxmlformats.org/officeDocument/2006/relationships/slideLayout" Target="../slideLayouts/slideLayout6.xml"/><Relationship Id="rId17" Type="http://schemas.openxmlformats.org/officeDocument/2006/relationships/hyperlink" Target="https://www.inspq.qc.ca/violence-conjugale/comprendre/victimes#femmes" TargetMode="External"/><Relationship Id="rId2" Type="http://schemas.openxmlformats.org/officeDocument/2006/relationships/tags" Target="../tags/tag67.xml"/><Relationship Id="rId16" Type="http://schemas.openxmlformats.org/officeDocument/2006/relationships/image" Target="../media/image9.png"/><Relationship Id="rId1" Type="http://schemas.openxmlformats.org/officeDocument/2006/relationships/tags" Target="../tags/tag66.xml"/><Relationship Id="rId6" Type="http://schemas.openxmlformats.org/officeDocument/2006/relationships/tags" Target="../tags/tag71.xml"/><Relationship Id="rId11" Type="http://schemas.openxmlformats.org/officeDocument/2006/relationships/tags" Target="../tags/tag76.xml"/><Relationship Id="rId5" Type="http://schemas.openxmlformats.org/officeDocument/2006/relationships/tags" Target="../tags/tag70.xml"/><Relationship Id="rId15" Type="http://schemas.openxmlformats.org/officeDocument/2006/relationships/hyperlink" Target="http://www.recif02.com/contenu/ads/61-definition" TargetMode="External"/><Relationship Id="rId10" Type="http://schemas.openxmlformats.org/officeDocument/2006/relationships/tags" Target="../tags/tag75.xml"/><Relationship Id="rId4" Type="http://schemas.openxmlformats.org/officeDocument/2006/relationships/tags" Target="../tags/tag69.xml"/><Relationship Id="rId9" Type="http://schemas.openxmlformats.org/officeDocument/2006/relationships/tags" Target="../tags/tag74.xml"/><Relationship Id="rId1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5F9E98A-4FF4-43D6-9C48-6DF0E7F2D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207A636-DC99-4588-80C4-9E069B97C3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
        <p:nvSpPr>
          <p:cNvPr id="2" name="Title 1">
            <a:extLst>
              <a:ext uri="{FF2B5EF4-FFF2-40B4-BE49-F238E27FC236}">
                <a16:creationId xmlns:a16="http://schemas.microsoft.com/office/drawing/2014/main" id="{2441B388-5D59-479C-AB8C-9BAE0849DCDF}"/>
              </a:ext>
            </a:extLst>
          </p:cNvPr>
          <p:cNvSpPr>
            <a:spLocks noGrp="1"/>
          </p:cNvSpPr>
          <p:nvPr>
            <p:ph type="ctrTitle"/>
            <p:custDataLst>
              <p:tags r:id="rId3"/>
            </p:custDataLst>
          </p:nvPr>
        </p:nvSpPr>
        <p:spPr>
          <a:xfrm>
            <a:off x="48839" y="499775"/>
            <a:ext cx="7827500" cy="4203872"/>
          </a:xfrm>
        </p:spPr>
        <p:txBody>
          <a:bodyPr anchor="ctr">
            <a:normAutofit/>
          </a:bodyPr>
          <a:lstStyle/>
          <a:p>
            <a:pPr algn="r"/>
            <a:r>
              <a:rPr lang="fr-CA" sz="4800" dirty="0"/>
              <a:t>« Violence conjugale </a:t>
            </a:r>
            <a:r>
              <a:rPr lang="fr-CA" sz="4800" dirty="0" err="1"/>
              <a:t>postséparation</a:t>
            </a:r>
            <a:r>
              <a:rPr lang="fr-CA" sz="4800" dirty="0"/>
              <a:t> »</a:t>
            </a:r>
            <a:endParaRPr lang="en-CA" sz="4800" dirty="0"/>
          </a:p>
        </p:txBody>
      </p:sp>
      <p:sp>
        <p:nvSpPr>
          <p:cNvPr id="3" name="Subtitle 2">
            <a:extLst>
              <a:ext uri="{FF2B5EF4-FFF2-40B4-BE49-F238E27FC236}">
                <a16:creationId xmlns:a16="http://schemas.microsoft.com/office/drawing/2014/main" id="{9FC731AA-EF2D-4883-B5CA-2B77E842171D}"/>
              </a:ext>
            </a:extLst>
          </p:cNvPr>
          <p:cNvSpPr>
            <a:spLocks noGrp="1"/>
          </p:cNvSpPr>
          <p:nvPr>
            <p:ph type="subTitle" idx="1"/>
            <p:custDataLst>
              <p:tags r:id="rId4"/>
            </p:custDataLst>
          </p:nvPr>
        </p:nvSpPr>
        <p:spPr>
          <a:xfrm>
            <a:off x="8453071" y="964028"/>
            <a:ext cx="2770873" cy="4196299"/>
          </a:xfrm>
        </p:spPr>
        <p:txBody>
          <a:bodyPr anchor="ctr">
            <a:normAutofit/>
          </a:bodyPr>
          <a:lstStyle/>
          <a:p>
            <a:pPr algn="ctr"/>
            <a:r>
              <a:rPr lang="fr-CA" sz="2400" dirty="0">
                <a:solidFill>
                  <a:schemeClr val="accent2">
                    <a:lumMod val="75000"/>
                  </a:schemeClr>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De quoi </a:t>
            </a:r>
          </a:p>
          <a:p>
            <a:pPr algn="ctr"/>
            <a:r>
              <a:rPr lang="fr-CA" sz="2400" dirty="0">
                <a:solidFill>
                  <a:schemeClr val="accent2">
                    <a:lumMod val="75000"/>
                  </a:schemeClr>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s’agit-il?</a:t>
            </a:r>
            <a:endParaRPr lang="en-CA" sz="2400" dirty="0">
              <a:solidFill>
                <a:schemeClr val="accent2">
                  <a:lumMod val="75000"/>
                </a:schemeClr>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cxnSp>
        <p:nvCxnSpPr>
          <p:cNvPr id="12" name="Straight Connector 11">
            <a:extLst>
              <a:ext uri="{FF2B5EF4-FFF2-40B4-BE49-F238E27FC236}">
                <a16:creationId xmlns:a16="http://schemas.microsoft.com/office/drawing/2014/main" id="{0F2BAA51-3181-4303-929A-FCD9C33F890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custDataLst>
              <p:tags r:id="rId5"/>
            </p:custDataLst>
            <p:extLst>
              <p:ext uri="{386F3935-93C4-4BCD-93E2-E3B085C9AB24}">
                <p16:designElem xmlns:p16="http://schemas.microsoft.com/office/powerpoint/2015/main" val="1"/>
              </p:ext>
            </p:extLst>
          </p:nvPr>
        </p:nvCxnSpPr>
        <p:spPr>
          <a:xfrm>
            <a:off x="8127685" y="1328764"/>
            <a:ext cx="0" cy="3466826"/>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D4ED6A5F-3B06-48C5-850F-8045C4DF69A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custDataLst>
              <p:tags r:id="rId6"/>
            </p:custDataLst>
            <p:extLst>
              <p:ext uri="{386F3935-93C4-4BCD-93E2-E3B085C9AB24}">
                <p16:designElem xmlns:p16="http://schemas.microsoft.com/office/powerpoint/2015/main" val="1"/>
              </p:ext>
            </p:extLst>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 name="Straight Connector 15">
            <a:extLst>
              <a:ext uri="{FF2B5EF4-FFF2-40B4-BE49-F238E27FC236}">
                <a16:creationId xmlns:a16="http://schemas.microsoft.com/office/drawing/2014/main" id="{C9A60B9D-8DAC-4DA9-88DE-9911621A2B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custDataLst>
              <p:tags r:id="rId7"/>
            </p:custDataLst>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E41089D-34CE-4A9F-A270-3BE4871710DC}"/>
              </a:ext>
            </a:extLst>
          </p:cNvPr>
          <p:cNvSpPr txBox="1"/>
          <p:nvPr>
            <p:custDataLst>
              <p:tags r:id="rId8"/>
            </p:custDataLst>
          </p:nvPr>
        </p:nvSpPr>
        <p:spPr>
          <a:xfrm>
            <a:off x="252856" y="4444841"/>
            <a:ext cx="8499419" cy="2308324"/>
          </a:xfrm>
          <a:prstGeom prst="rect">
            <a:avLst/>
          </a:prstGeom>
          <a:noFill/>
        </p:spPr>
        <p:txBody>
          <a:bodyPr wrap="square" rtlCol="0">
            <a:spAutoFit/>
          </a:bodyPr>
          <a:lstStyle/>
          <a:p>
            <a:r>
              <a:rPr lang="fr-CA" b="1" dirty="0"/>
              <a:t>Ksenia Burobina, </a:t>
            </a:r>
            <a:br>
              <a:rPr lang="fr-CA" dirty="0"/>
            </a:br>
            <a:r>
              <a:rPr lang="fr-CA" dirty="0"/>
              <a:t>doctorante en sociologie à l’Université de Montréal</a:t>
            </a:r>
          </a:p>
          <a:p>
            <a:r>
              <a:rPr lang="fr-CA" b="1" dirty="0"/>
              <a:t>Chloé </a:t>
            </a:r>
            <a:r>
              <a:rPr lang="fr-CA" b="1" dirty="0" err="1"/>
              <a:t>Deraiche</a:t>
            </a:r>
            <a:r>
              <a:rPr lang="fr-CA" b="1" dirty="0"/>
              <a:t> </a:t>
            </a:r>
          </a:p>
          <a:p>
            <a:r>
              <a:rPr lang="fr-CA" dirty="0"/>
              <a:t>Directrice générale Maison Flora Tristan</a:t>
            </a:r>
          </a:p>
          <a:p>
            <a:r>
              <a:rPr lang="fr-CA" b="1" dirty="0"/>
              <a:t>Gaëlle Fedida</a:t>
            </a:r>
            <a:r>
              <a:rPr lang="fr-CA" dirty="0"/>
              <a:t>, </a:t>
            </a:r>
            <a:r>
              <a:rPr lang="fr-CA" sz="1400" dirty="0"/>
              <a:t>PhD</a:t>
            </a:r>
          </a:p>
          <a:p>
            <a:r>
              <a:rPr lang="fr-CA" dirty="0"/>
              <a:t>Coordonnatrice Alliance MH2</a:t>
            </a:r>
          </a:p>
          <a:p>
            <a:endParaRPr lang="en-CA" dirty="0"/>
          </a:p>
          <a:p>
            <a:r>
              <a:rPr lang="fr-CA" b="1" dirty="0"/>
              <a:t>7 juin 2019, présentation à la </a:t>
            </a:r>
            <a:r>
              <a:rPr lang="en-CA" b="1" dirty="0"/>
              <a:t>Rencontre </a:t>
            </a:r>
            <a:r>
              <a:rPr lang="en-CA" b="1" dirty="0" err="1"/>
              <a:t>nationale</a:t>
            </a:r>
            <a:r>
              <a:rPr lang="en-CA" b="1" dirty="0"/>
              <a:t> de la </a:t>
            </a:r>
            <a:r>
              <a:rPr lang="fr-CA" b="1" dirty="0"/>
              <a:t>FAFMRQ, </a:t>
            </a:r>
          </a:p>
        </p:txBody>
      </p:sp>
      <p:pic>
        <p:nvPicPr>
          <p:cNvPr id="1034" name="Picture 10" descr="La campagne du ruban blanc">
            <a:extLst>
              <a:ext uri="{FF2B5EF4-FFF2-40B4-BE49-F238E27FC236}">
                <a16:creationId xmlns:a16="http://schemas.microsoft.com/office/drawing/2014/main" id="{9595A920-2893-4532-A0FE-B7DF963911EB}"/>
              </a:ext>
            </a:extLst>
          </p:cNvPr>
          <p:cNvPicPr>
            <a:picLocks noChangeAspect="1" noChangeArrowheads="1"/>
          </p:cNvPicPr>
          <p:nvPr>
            <p:custDataLst>
              <p:tags r:id="rId9"/>
            </p:custDataLst>
          </p:nvPr>
        </p:nvPicPr>
        <p:blipFill>
          <a:blip r:embed="rId14">
            <a:extLst>
              <a:ext uri="{28A0092B-C50C-407E-A947-70E740481C1C}">
                <a14:useLocalDpi xmlns:a14="http://schemas.microsoft.com/office/drawing/2010/main" val="0"/>
              </a:ext>
            </a:extLst>
          </a:blip>
          <a:srcRect/>
          <a:stretch>
            <a:fillRect/>
          </a:stretch>
        </p:blipFill>
        <p:spPr bwMode="auto">
          <a:xfrm>
            <a:off x="11223944" y="103044"/>
            <a:ext cx="919218" cy="1253083"/>
          </a:xfrm>
          <a:prstGeom prst="rect">
            <a:avLst/>
          </a:prstGeom>
          <a:solidFill>
            <a:schemeClr val="accent1"/>
          </a:solidFill>
        </p:spPr>
      </p:pic>
      <p:sp>
        <p:nvSpPr>
          <p:cNvPr id="5" name="Slide Number Placeholder 4">
            <a:extLst>
              <a:ext uri="{FF2B5EF4-FFF2-40B4-BE49-F238E27FC236}">
                <a16:creationId xmlns:a16="http://schemas.microsoft.com/office/drawing/2014/main" id="{672341A2-8B2D-47A3-B257-461F4857B3C0}"/>
              </a:ext>
            </a:extLst>
          </p:cNvPr>
          <p:cNvSpPr>
            <a:spLocks noGrp="1"/>
          </p:cNvSpPr>
          <p:nvPr>
            <p:ph type="sldNum" sz="quarter" idx="12"/>
            <p:custDataLst>
              <p:tags r:id="rId10"/>
            </p:custDataLst>
          </p:nvPr>
        </p:nvSpPr>
        <p:spPr>
          <a:xfrm>
            <a:off x="11332143" y="6318553"/>
            <a:ext cx="811019" cy="503578"/>
          </a:xfrm>
        </p:spPr>
        <p:txBody>
          <a:bodyPr/>
          <a:lstStyle/>
          <a:p>
            <a:fld id="{32E5CEFB-27AB-402A-8BAF-F4076560114F}" type="slidenum">
              <a:rPr lang="en-CA" smtClean="0"/>
              <a:t>1</a:t>
            </a:fld>
            <a:endParaRPr lang="en-CA" dirty="0"/>
          </a:p>
        </p:txBody>
      </p:sp>
    </p:spTree>
    <p:extLst>
      <p:ext uri="{BB962C8B-B14F-4D97-AF65-F5344CB8AC3E}">
        <p14:creationId xmlns:p14="http://schemas.microsoft.com/office/powerpoint/2010/main" val="424600780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60" name="Rectangle 159">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2" name="Picture 161">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custDataLst>
              <p:tags r:id="rId2"/>
            </p:custDataLst>
            <p:extLst>
              <p:ext uri="{386F3935-93C4-4BCD-93E2-E3B085C9AB24}">
                <p16:designElem xmlns:p16="http://schemas.microsoft.com/office/powerpoint/2015/main" val="1"/>
              </p:ext>
            </p:extLst>
          </p:nvPr>
        </p:nvPicPr>
        <p:blipFill rotWithShape="1">
          <a:blip r:embed="rId18">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64" name="Straight Connector 163">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custDataLst>
              <p:tags r:id="rId3"/>
            </p:custDataLst>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custDataLst>
              <p:tags r:id="rId4"/>
            </p:custDataLst>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168" name="Rectangle 167">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5"/>
            </p:custDataLst>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ectangle 169">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6"/>
            </p:custDataLst>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172" name="Straight Connector 171">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custDataLst>
              <p:tags r:id="rId7"/>
            </p:custDataLst>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174" name="Picture 173">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custDataLst>
              <p:tags r:id="rId8"/>
            </p:custDataLst>
            <p:extLst>
              <p:ext uri="{386F3935-93C4-4BCD-93E2-E3B085C9AB24}">
                <p16:designElem xmlns:p16="http://schemas.microsoft.com/office/powerpoint/2015/main" val="1"/>
              </p:ext>
            </p:extLst>
          </p:nvPr>
        </p:nvPicPr>
        <p:blipFill rotWithShape="1">
          <a:blip r:embed="rId18">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76" name="Straight Connector 175">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custDataLst>
              <p:tags r:id="rId9"/>
            </p:custDataLst>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D44B43D-AD7B-4A2D-A484-F2ED769177F5}"/>
              </a:ext>
            </a:extLst>
          </p:cNvPr>
          <p:cNvSpPr txBox="1"/>
          <p:nvPr>
            <p:custDataLst>
              <p:tags r:id="rId10"/>
            </p:custDataLst>
          </p:nvPr>
        </p:nvSpPr>
        <p:spPr>
          <a:xfrm>
            <a:off x="1108515" y="662948"/>
            <a:ext cx="8777465" cy="1938992"/>
          </a:xfrm>
          <a:prstGeom prst="rect">
            <a:avLst/>
          </a:prstGeom>
          <a:noFill/>
        </p:spPr>
        <p:txBody>
          <a:bodyPr wrap="square" rtlCol="0">
            <a:spAutoFit/>
          </a:bodyPr>
          <a:lstStyle/>
          <a:p>
            <a:endParaRPr lang="fr-CA" sz="3200" cap="all" dirty="0">
              <a:latin typeface="+mj-lt"/>
              <a:ea typeface="+mj-ea"/>
              <a:cs typeface="+mj-cs"/>
            </a:endParaRPr>
          </a:p>
          <a:p>
            <a:pPr marL="457200" indent="-457200">
              <a:buFont typeface="Arial" panose="020B0604020202020204" pitchFamily="34" charset="0"/>
              <a:buChar char="•"/>
            </a:pPr>
            <a:r>
              <a:rPr lang="fr-CA" sz="3200" cap="all" dirty="0">
                <a:latin typeface="+mj-lt"/>
                <a:ea typeface="+mj-ea"/>
                <a:cs typeface="+mj-cs"/>
              </a:rPr>
              <a:t>FAIT PARTIE DES RÉALITÉS DES FAMILLES</a:t>
            </a:r>
          </a:p>
          <a:p>
            <a:endParaRPr lang="fr-CA" sz="2800" cap="all" dirty="0">
              <a:latin typeface="+mj-lt"/>
              <a:ea typeface="+mj-ea"/>
              <a:cs typeface="+mj-cs"/>
            </a:endParaRPr>
          </a:p>
          <a:p>
            <a:r>
              <a:rPr lang="fr-CA" sz="2800" cap="all" dirty="0">
                <a:latin typeface="+mj-lt"/>
                <a:ea typeface="+mj-ea"/>
                <a:cs typeface="+mj-cs"/>
              </a:rPr>
              <a:t>		</a:t>
            </a:r>
            <a:endParaRPr lang="en-CA" sz="2800" cap="all" dirty="0">
              <a:latin typeface="+mj-lt"/>
              <a:ea typeface="+mj-ea"/>
              <a:cs typeface="+mj-cs"/>
            </a:endParaRPr>
          </a:p>
        </p:txBody>
      </p:sp>
      <p:sp>
        <p:nvSpPr>
          <p:cNvPr id="8" name="TextBox 7">
            <a:extLst>
              <a:ext uri="{FF2B5EF4-FFF2-40B4-BE49-F238E27FC236}">
                <a16:creationId xmlns:a16="http://schemas.microsoft.com/office/drawing/2014/main" id="{ACF4F85F-6025-468F-8499-527DB63769DB}"/>
              </a:ext>
            </a:extLst>
          </p:cNvPr>
          <p:cNvSpPr txBox="1"/>
          <p:nvPr>
            <p:custDataLst>
              <p:tags r:id="rId11"/>
            </p:custDataLst>
          </p:nvPr>
        </p:nvSpPr>
        <p:spPr>
          <a:xfrm>
            <a:off x="1108212" y="464050"/>
            <a:ext cx="7285220" cy="584775"/>
          </a:xfrm>
          <a:prstGeom prst="rect">
            <a:avLst/>
          </a:prstGeom>
          <a:noFill/>
        </p:spPr>
        <p:txBody>
          <a:bodyPr wrap="square" rtlCol="0">
            <a:spAutoFit/>
          </a:bodyPr>
          <a:lstStyle/>
          <a:p>
            <a:r>
              <a:rPr lang="en-US" sz="3200" cap="all" dirty="0">
                <a:latin typeface="+mj-lt"/>
                <a:ea typeface="+mj-ea"/>
                <a:cs typeface="+mj-cs"/>
              </a:rPr>
              <a:t>La violence </a:t>
            </a:r>
            <a:r>
              <a:rPr lang="en-US" sz="3200" cap="all" dirty="0" err="1">
                <a:latin typeface="+mj-lt"/>
                <a:ea typeface="+mj-ea"/>
                <a:cs typeface="+mj-cs"/>
              </a:rPr>
              <a:t>conjugale</a:t>
            </a:r>
            <a:r>
              <a:rPr lang="en-US" sz="3200" u="sng" cap="all" dirty="0">
                <a:latin typeface="+mj-lt"/>
                <a:ea typeface="+mj-ea"/>
                <a:cs typeface="+mj-cs"/>
              </a:rPr>
              <a:t>  </a:t>
            </a:r>
            <a:endParaRPr lang="en-CA" sz="3200" u="sng" cap="all" dirty="0">
              <a:latin typeface="+mj-lt"/>
              <a:ea typeface="+mj-ea"/>
              <a:cs typeface="+mj-cs"/>
            </a:endParaRPr>
          </a:p>
        </p:txBody>
      </p:sp>
      <p:cxnSp>
        <p:nvCxnSpPr>
          <p:cNvPr id="10" name="Straight Connector 9">
            <a:extLst>
              <a:ext uri="{FF2B5EF4-FFF2-40B4-BE49-F238E27FC236}">
                <a16:creationId xmlns:a16="http://schemas.microsoft.com/office/drawing/2014/main" id="{8546A023-25A1-4054-AF05-DA28E7D62CE5}"/>
              </a:ext>
            </a:extLst>
          </p:cNvPr>
          <p:cNvCxnSpPr>
            <a:cxnSpLocks/>
          </p:cNvCxnSpPr>
          <p:nvPr>
            <p:custDataLst>
              <p:tags r:id="rId12"/>
            </p:custDataLst>
          </p:nvPr>
        </p:nvCxnSpPr>
        <p:spPr>
          <a:xfrm>
            <a:off x="5624096" y="3528542"/>
            <a:ext cx="1306772"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C1FC6F3-4B6A-43A0-A2D6-920DA1011415}"/>
              </a:ext>
            </a:extLst>
          </p:cNvPr>
          <p:cNvSpPr txBox="1"/>
          <p:nvPr>
            <p:custDataLst>
              <p:tags r:id="rId13"/>
            </p:custDataLst>
          </p:nvPr>
        </p:nvSpPr>
        <p:spPr>
          <a:xfrm>
            <a:off x="9885980" y="6555850"/>
            <a:ext cx="2538367" cy="338554"/>
          </a:xfrm>
          <a:prstGeom prst="rect">
            <a:avLst/>
          </a:prstGeom>
          <a:noFill/>
        </p:spPr>
        <p:txBody>
          <a:bodyPr wrap="square" rtlCol="0">
            <a:spAutoFit/>
          </a:bodyPr>
          <a:lstStyle/>
          <a:p>
            <a:r>
              <a:rPr lang="fr-CA" sz="1600" dirty="0"/>
              <a:t>Ksenia Burobina, 2019.06</a:t>
            </a:r>
            <a:endParaRPr lang="en-CA" sz="1600" dirty="0"/>
          </a:p>
        </p:txBody>
      </p:sp>
      <p:sp>
        <p:nvSpPr>
          <p:cNvPr id="4" name="Slide Number Placeholder 3">
            <a:extLst>
              <a:ext uri="{FF2B5EF4-FFF2-40B4-BE49-F238E27FC236}">
                <a16:creationId xmlns:a16="http://schemas.microsoft.com/office/drawing/2014/main" id="{9A981B61-ABA0-4ADA-831D-24CFBC533647}"/>
              </a:ext>
            </a:extLst>
          </p:cNvPr>
          <p:cNvSpPr>
            <a:spLocks noGrp="1"/>
          </p:cNvSpPr>
          <p:nvPr>
            <p:ph type="sldNum" sz="quarter" idx="12"/>
            <p:custDataLst>
              <p:tags r:id="rId14"/>
            </p:custDataLst>
          </p:nvPr>
        </p:nvSpPr>
        <p:spPr>
          <a:xfrm>
            <a:off x="-179009" y="1011567"/>
            <a:ext cx="811019" cy="503578"/>
          </a:xfrm>
        </p:spPr>
        <p:txBody>
          <a:bodyPr/>
          <a:lstStyle/>
          <a:p>
            <a:fld id="{32E5CEFB-27AB-402A-8BAF-F4076560114F}" type="slidenum">
              <a:rPr lang="en-CA" smtClean="0"/>
              <a:t>10</a:t>
            </a:fld>
            <a:endParaRPr lang="en-CA" dirty="0"/>
          </a:p>
        </p:txBody>
      </p:sp>
      <p:graphicFrame>
        <p:nvGraphicFramePr>
          <p:cNvPr id="2" name="Diagram 1">
            <a:extLst>
              <a:ext uri="{FF2B5EF4-FFF2-40B4-BE49-F238E27FC236}">
                <a16:creationId xmlns:a16="http://schemas.microsoft.com/office/drawing/2014/main" id="{AC53C49C-A354-4B3B-8542-533E304559C6}"/>
              </a:ext>
            </a:extLst>
          </p:cNvPr>
          <p:cNvGraphicFramePr/>
          <p:nvPr>
            <p:custDataLst>
              <p:tags r:id="rId15"/>
            </p:custDataLst>
            <p:extLst>
              <p:ext uri="{D42A27DB-BD31-4B8C-83A1-F6EECF244321}">
                <p14:modId xmlns:p14="http://schemas.microsoft.com/office/powerpoint/2010/main" val="992563962"/>
              </p:ext>
            </p:extLst>
          </p:nvPr>
        </p:nvGraphicFramePr>
        <p:xfrm>
          <a:off x="1264019" y="1834939"/>
          <a:ext cx="10232112" cy="3997282"/>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spTree>
    <p:extLst>
      <p:ext uri="{BB962C8B-B14F-4D97-AF65-F5344CB8AC3E}">
        <p14:creationId xmlns:p14="http://schemas.microsoft.com/office/powerpoint/2010/main" val="9757940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D32A60-013B-47A8-8833-D242408091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E27932B-B694-4C4C-90D7-A0333A7C5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7D43AE5A-A8BF-40A0-8981-9D1D191B7C53}"/>
              </a:ext>
            </a:extLst>
          </p:cNvPr>
          <p:cNvSpPr>
            <a:spLocks noGrp="1"/>
          </p:cNvSpPr>
          <p:nvPr>
            <p:ph type="title"/>
            <p:custDataLst>
              <p:tags r:id="rId3"/>
            </p:custDataLst>
          </p:nvPr>
        </p:nvSpPr>
        <p:spPr>
          <a:xfrm>
            <a:off x="1451579" y="2303047"/>
            <a:ext cx="3272093" cy="2674198"/>
          </a:xfrm>
        </p:spPr>
        <p:txBody>
          <a:bodyPr anchor="t">
            <a:normAutofit/>
          </a:bodyPr>
          <a:lstStyle/>
          <a:p>
            <a:r>
              <a:rPr lang="fr-CA"/>
              <a:t>Retour sur la Question:</a:t>
            </a:r>
            <a:endParaRPr lang="en-CA"/>
          </a:p>
        </p:txBody>
      </p:sp>
      <p:cxnSp>
        <p:nvCxnSpPr>
          <p:cNvPr id="15" name="Straight Connector 14">
            <a:extLst>
              <a:ext uri="{FF2B5EF4-FFF2-40B4-BE49-F238E27FC236}">
                <a16:creationId xmlns:a16="http://schemas.microsoft.com/office/drawing/2014/main" id="{9EBB0476-5CF0-4F44-8D68-5D42D7AEE4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custDataLst>
              <p:tags r:id="rId4"/>
            </p:custDataLst>
            <p:extLst>
              <p:ext uri="{386F3935-93C4-4BCD-93E2-E3B085C9AB24}">
                <p16:designElem xmlns:p16="http://schemas.microsoft.com/office/powerpoint/2015/main" val="1"/>
              </p:ext>
            </p:extLst>
          </p:nvPr>
        </p:nvCxnSpPr>
        <p:spPr>
          <a:xfrm>
            <a:off x="1451579" y="2146542"/>
            <a:ext cx="327209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4" name="Slide Number Placeholder 3">
            <a:extLst>
              <a:ext uri="{FF2B5EF4-FFF2-40B4-BE49-F238E27FC236}">
                <a16:creationId xmlns:a16="http://schemas.microsoft.com/office/drawing/2014/main" id="{A0BFF729-BD3A-46DC-B9BC-74BE0426D2A0}"/>
              </a:ext>
            </a:extLst>
          </p:cNvPr>
          <p:cNvSpPr>
            <a:spLocks noGrp="1"/>
          </p:cNvSpPr>
          <p:nvPr>
            <p:ph type="sldNum" sz="quarter" idx="12"/>
            <p:custDataLst>
              <p:tags r:id="rId5"/>
            </p:custDataLst>
          </p:nvPr>
        </p:nvSpPr>
        <p:spPr>
          <a:xfrm>
            <a:off x="480060" y="2303047"/>
            <a:ext cx="811019" cy="503578"/>
          </a:xfrm>
        </p:spPr>
        <p:txBody>
          <a:bodyPr>
            <a:normAutofit/>
          </a:bodyPr>
          <a:lstStyle/>
          <a:p>
            <a:pPr>
              <a:lnSpc>
                <a:spcPct val="90000"/>
              </a:lnSpc>
              <a:spcAft>
                <a:spcPts val="600"/>
              </a:spcAft>
            </a:pPr>
            <a:fld id="{32E5CEFB-27AB-402A-8BAF-F4076560114F}" type="slidenum">
              <a:rPr lang="en-CA" smtClean="0"/>
              <a:pPr>
                <a:lnSpc>
                  <a:spcPct val="90000"/>
                </a:lnSpc>
                <a:spcAft>
                  <a:spcPts val="600"/>
                </a:spcAft>
              </a:pPr>
              <a:t>11</a:t>
            </a:fld>
            <a:endParaRPr lang="en-CA"/>
          </a:p>
        </p:txBody>
      </p:sp>
      <p:sp>
        <p:nvSpPr>
          <p:cNvPr id="17" name="Title 1">
            <a:extLst>
              <a:ext uri="{FF2B5EF4-FFF2-40B4-BE49-F238E27FC236}">
                <a16:creationId xmlns:a16="http://schemas.microsoft.com/office/drawing/2014/main" id="{A9DA474E-6B91-4200-840F-0257B2358A75}"/>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custDataLst>
              <p:tags r:id="rId6"/>
            </p:custDataLst>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pic>
        <p:nvPicPr>
          <p:cNvPr id="19" name="Picture 18">
            <a:extLst>
              <a:ext uri="{FF2B5EF4-FFF2-40B4-BE49-F238E27FC236}">
                <a16:creationId xmlns:a16="http://schemas.microsoft.com/office/drawing/2014/main" id="{DF63C9AD-AE6E-4512-8171-91612E84CCF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custDataLst>
              <p:tags r:id="rId7"/>
            </p:custDataLst>
            <p:extLst>
              <p:ext uri="{386F3935-93C4-4BCD-93E2-E3B085C9AB24}">
                <p16:designElem xmlns:p16="http://schemas.microsoft.com/office/powerpoint/2015/main" val="1"/>
              </p:ext>
            </p:extLst>
          </p:nvPr>
        </p:nvPicPr>
        <p:blipFill rotWithShape="1">
          <a:blip r:embed="rId1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1" name="Straight Connector 20">
            <a:extLst>
              <a:ext uri="{FF2B5EF4-FFF2-40B4-BE49-F238E27FC236}">
                <a16:creationId xmlns:a16="http://schemas.microsoft.com/office/drawing/2014/main" id="{FE1A49CE-B63D-457A-A180-1C883E1A63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custDataLst>
              <p:tags r:id="rId8"/>
            </p:custDataLst>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2">
            <a:extLst>
              <a:ext uri="{FF2B5EF4-FFF2-40B4-BE49-F238E27FC236}">
                <a16:creationId xmlns:a16="http://schemas.microsoft.com/office/drawing/2014/main" id="{760F703D-0237-4A73-BA4B-ECCFD060CFD0}"/>
              </a:ext>
            </a:extLst>
          </p:cNvPr>
          <p:cNvGraphicFramePr>
            <a:graphicFrameLocks noGrp="1"/>
          </p:cNvGraphicFramePr>
          <p:nvPr>
            <p:ph idx="1"/>
            <p:custDataLst>
              <p:tags r:id="rId9"/>
            </p:custDataLst>
            <p:extLst>
              <p:ext uri="{D42A27DB-BD31-4B8C-83A1-F6EECF244321}">
                <p14:modId xmlns:p14="http://schemas.microsoft.com/office/powerpoint/2010/main" val="945713957"/>
              </p:ext>
            </p:extLst>
          </p:nvPr>
        </p:nvGraphicFramePr>
        <p:xfrm>
          <a:off x="5141913" y="803275"/>
          <a:ext cx="5913437" cy="4637088"/>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
        <p:nvSpPr>
          <p:cNvPr id="30" name="Rectangle 29" descr="Suburban scene">
            <a:extLst>
              <a:ext uri="{FF2B5EF4-FFF2-40B4-BE49-F238E27FC236}">
                <a16:creationId xmlns:a16="http://schemas.microsoft.com/office/drawing/2014/main" id="{094FF405-912D-4273-907D-35475932E680}"/>
              </a:ext>
            </a:extLst>
          </p:cNvPr>
          <p:cNvSpPr/>
          <p:nvPr>
            <p:custDataLst>
              <p:tags r:id="rId10"/>
            </p:custDataLst>
          </p:nvPr>
        </p:nvSpPr>
        <p:spPr>
          <a:xfrm>
            <a:off x="4883848" y="4803689"/>
            <a:ext cx="692954" cy="692954"/>
          </a:xfrm>
          <a:prstGeom prst="rect">
            <a:avLst/>
          </a:prstGeom>
          <a: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sp>
        <p:nvSpPr>
          <p:cNvPr id="31" name="Rectangle 30" descr="Chat Bubble">
            <a:extLst>
              <a:ext uri="{FF2B5EF4-FFF2-40B4-BE49-F238E27FC236}">
                <a16:creationId xmlns:a16="http://schemas.microsoft.com/office/drawing/2014/main" id="{E5DADE52-64B7-4A52-B8F5-7E125D6D4B58}"/>
              </a:ext>
            </a:extLst>
          </p:cNvPr>
          <p:cNvSpPr/>
          <p:nvPr>
            <p:custDataLst>
              <p:tags r:id="rId11"/>
            </p:custDataLst>
          </p:nvPr>
        </p:nvSpPr>
        <p:spPr>
          <a:xfrm>
            <a:off x="4239839" y="838546"/>
            <a:ext cx="692954" cy="692954"/>
          </a:xfrm>
          <a:prstGeom prst="rect">
            <a:avLst/>
          </a:prstGeom>
          <a: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32" name="TextBox 31">
            <a:extLst>
              <a:ext uri="{FF2B5EF4-FFF2-40B4-BE49-F238E27FC236}">
                <a16:creationId xmlns:a16="http://schemas.microsoft.com/office/drawing/2014/main" id="{AAF02CCB-074A-48FB-BE4E-EFAF8269A6B5}"/>
              </a:ext>
            </a:extLst>
          </p:cNvPr>
          <p:cNvSpPr txBox="1"/>
          <p:nvPr>
            <p:custDataLst>
              <p:tags r:id="rId12"/>
            </p:custDataLst>
          </p:nvPr>
        </p:nvSpPr>
        <p:spPr>
          <a:xfrm>
            <a:off x="9885980" y="6555850"/>
            <a:ext cx="2538367" cy="338554"/>
          </a:xfrm>
          <a:prstGeom prst="rect">
            <a:avLst/>
          </a:prstGeom>
          <a:noFill/>
        </p:spPr>
        <p:txBody>
          <a:bodyPr wrap="square" rtlCol="0">
            <a:spAutoFit/>
          </a:bodyPr>
          <a:lstStyle/>
          <a:p>
            <a:r>
              <a:rPr lang="fr-CA" sz="1600" dirty="0"/>
              <a:t>Ksenia Burobina, 2019.06</a:t>
            </a:r>
            <a:endParaRPr lang="en-CA" sz="1600" dirty="0"/>
          </a:p>
        </p:txBody>
      </p:sp>
    </p:spTree>
    <p:extLst>
      <p:ext uri="{BB962C8B-B14F-4D97-AF65-F5344CB8AC3E}">
        <p14:creationId xmlns:p14="http://schemas.microsoft.com/office/powerpoint/2010/main" val="3738677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EE7D0D-901F-4BC7-A515-AD606E1B0F58}"/>
              </a:ext>
            </a:extLst>
          </p:cNvPr>
          <p:cNvSpPr>
            <a:spLocks noGrp="1"/>
          </p:cNvSpPr>
          <p:nvPr>
            <p:ph type="title"/>
          </p:nvPr>
        </p:nvSpPr>
        <p:spPr>
          <a:xfrm>
            <a:off x="1407243" y="1429789"/>
            <a:ext cx="9603275" cy="569869"/>
          </a:xfrm>
        </p:spPr>
        <p:txBody>
          <a:bodyPr>
            <a:noAutofit/>
          </a:bodyPr>
          <a:lstStyle/>
          <a:p>
            <a:pPr algn="just"/>
            <a:r>
              <a:rPr lang="fr-CA" sz="1400" dirty="0"/>
              <a:t>des maisons d’hébergement de 2</a:t>
            </a:r>
            <a:r>
              <a:rPr lang="fr-CA" sz="1400" baseline="30000" dirty="0"/>
              <a:t>e</a:t>
            </a:r>
            <a:r>
              <a:rPr lang="fr-CA" sz="1400" dirty="0"/>
              <a:t> étape pour femmes et enfants victimes de violence conjugale</a:t>
            </a:r>
          </a:p>
        </p:txBody>
      </p:sp>
      <p:sp>
        <p:nvSpPr>
          <p:cNvPr id="3" name="Espace réservé du contenu 2">
            <a:extLst>
              <a:ext uri="{FF2B5EF4-FFF2-40B4-BE49-F238E27FC236}">
                <a16:creationId xmlns:a16="http://schemas.microsoft.com/office/drawing/2014/main" id="{54899F22-F95F-47D7-8623-8C2CFC1BC4C9}"/>
              </a:ext>
            </a:extLst>
          </p:cNvPr>
          <p:cNvSpPr>
            <a:spLocks noGrp="1"/>
          </p:cNvSpPr>
          <p:nvPr>
            <p:ph idx="1"/>
          </p:nvPr>
        </p:nvSpPr>
        <p:spPr>
          <a:xfrm>
            <a:off x="321425" y="2166850"/>
            <a:ext cx="11382895" cy="3740727"/>
          </a:xfrm>
        </p:spPr>
        <p:txBody>
          <a:bodyPr/>
          <a:lstStyle/>
          <a:p>
            <a:pPr algn="just"/>
            <a:r>
              <a:rPr lang="fr-CA" altLang="fr-FR" dirty="0"/>
              <a:t>Mission: Dans un esprit de concertation, l’Alliance regroupe et représente les maisons d’hébergement de 2</a:t>
            </a:r>
            <a:r>
              <a:rPr lang="fr-CA" altLang="fr-FR" baseline="30000" dirty="0"/>
              <a:t>e</a:t>
            </a:r>
            <a:r>
              <a:rPr lang="fr-CA" altLang="fr-FR" dirty="0"/>
              <a:t> étape du Québec qui offrent aux femmes, avec ou sans enfants, des services spécialisés en violence conjugale </a:t>
            </a:r>
            <a:r>
              <a:rPr lang="fr-CA" altLang="fr-FR" dirty="0" err="1"/>
              <a:t>postséparation</a:t>
            </a:r>
            <a:r>
              <a:rPr lang="fr-CA" altLang="fr-FR" dirty="0"/>
              <a:t> par l’entremise de logements transitoires sécuritaires.</a:t>
            </a:r>
          </a:p>
          <a:p>
            <a:pPr algn="just"/>
            <a:r>
              <a:rPr lang="fr-CA" dirty="0"/>
              <a:t>Alliance = 19 membres, 118 appartements et 16 chambres (90 % capacité MH2VC)</a:t>
            </a:r>
          </a:p>
          <a:p>
            <a:pPr algn="just"/>
            <a:r>
              <a:rPr lang="fr-CA" dirty="0"/>
              <a:t>Encore 7 régions sans services !</a:t>
            </a:r>
          </a:p>
          <a:p>
            <a:endParaRPr lang="fr-CA" dirty="0"/>
          </a:p>
        </p:txBody>
      </p:sp>
      <p:sp>
        <p:nvSpPr>
          <p:cNvPr id="4" name="Espace réservé du numéro de diapositive 3">
            <a:extLst>
              <a:ext uri="{FF2B5EF4-FFF2-40B4-BE49-F238E27FC236}">
                <a16:creationId xmlns:a16="http://schemas.microsoft.com/office/drawing/2014/main" id="{D95D8E67-1884-4B6A-9207-2163F4C1F514}"/>
              </a:ext>
            </a:extLst>
          </p:cNvPr>
          <p:cNvSpPr>
            <a:spLocks noGrp="1"/>
          </p:cNvSpPr>
          <p:nvPr>
            <p:ph type="sldNum" sz="quarter" idx="12"/>
          </p:nvPr>
        </p:nvSpPr>
        <p:spPr/>
        <p:txBody>
          <a:bodyPr/>
          <a:lstStyle/>
          <a:p>
            <a:fld id="{32E5CEFB-27AB-402A-8BAF-F4076560114F}" type="slidenum">
              <a:rPr lang="en-CA" smtClean="0"/>
              <a:t>12</a:t>
            </a:fld>
            <a:endParaRPr lang="en-CA"/>
          </a:p>
        </p:txBody>
      </p:sp>
      <p:pic>
        <p:nvPicPr>
          <p:cNvPr id="6" name="Image 5">
            <a:extLst>
              <a:ext uri="{FF2B5EF4-FFF2-40B4-BE49-F238E27FC236}">
                <a16:creationId xmlns:a16="http://schemas.microsoft.com/office/drawing/2014/main" id="{D182F47D-93DB-44FA-AF3F-98F28126AAC6}"/>
              </a:ext>
            </a:extLst>
          </p:cNvPr>
          <p:cNvPicPr>
            <a:picLocks noChangeAspect="1"/>
          </p:cNvPicPr>
          <p:nvPr/>
        </p:nvPicPr>
        <p:blipFill rotWithShape="1">
          <a:blip r:embed="rId2">
            <a:extLst>
              <a:ext uri="{28A0092B-C50C-407E-A947-70E740481C1C}">
                <a14:useLocalDpi xmlns:a14="http://schemas.microsoft.com/office/drawing/2010/main" val="0"/>
              </a:ext>
            </a:extLst>
          </a:blip>
          <a:srcRect l="-1" t="36767" r="358" b="38586"/>
          <a:stretch/>
        </p:blipFill>
        <p:spPr>
          <a:xfrm>
            <a:off x="1490370" y="653975"/>
            <a:ext cx="3621627" cy="692218"/>
          </a:xfrm>
          <a:prstGeom prst="rect">
            <a:avLst/>
          </a:prstGeom>
        </p:spPr>
      </p:pic>
    </p:spTree>
    <p:extLst>
      <p:ext uri="{BB962C8B-B14F-4D97-AF65-F5344CB8AC3E}">
        <p14:creationId xmlns:p14="http://schemas.microsoft.com/office/powerpoint/2010/main" val="2808700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BB479CF-543D-4993-BA60-B85D7321F5BB}"/>
              </a:ext>
            </a:extLst>
          </p:cNvPr>
          <p:cNvSpPr>
            <a:spLocks noGrp="1"/>
          </p:cNvSpPr>
          <p:nvPr>
            <p:ph type="title"/>
          </p:nvPr>
        </p:nvSpPr>
        <p:spPr>
          <a:xfrm>
            <a:off x="1344193" y="1294627"/>
            <a:ext cx="10487589" cy="578280"/>
          </a:xfrm>
        </p:spPr>
        <p:txBody>
          <a:bodyPr>
            <a:normAutofit/>
          </a:bodyPr>
          <a:lstStyle/>
          <a:p>
            <a:r>
              <a:rPr lang="fr-CA" sz="2800" dirty="0"/>
              <a:t>L’Hébergement en VCPS: LES MAISONS DE 2</a:t>
            </a:r>
            <a:r>
              <a:rPr lang="fr-CA" sz="2800" baseline="30000" dirty="0"/>
              <a:t>e</a:t>
            </a:r>
            <a:r>
              <a:rPr lang="fr-CA" sz="2800" dirty="0"/>
              <a:t> étape</a:t>
            </a:r>
          </a:p>
        </p:txBody>
      </p:sp>
      <p:sp>
        <p:nvSpPr>
          <p:cNvPr id="3" name="Espace réservé du contenu 2">
            <a:extLst>
              <a:ext uri="{FF2B5EF4-FFF2-40B4-BE49-F238E27FC236}">
                <a16:creationId xmlns:a16="http://schemas.microsoft.com/office/drawing/2014/main" id="{987C4980-E0AF-42B3-9E03-2561C82DDF6E}"/>
              </a:ext>
            </a:extLst>
          </p:cNvPr>
          <p:cNvSpPr>
            <a:spLocks noGrp="1"/>
          </p:cNvSpPr>
          <p:nvPr>
            <p:ph idx="1"/>
          </p:nvPr>
        </p:nvSpPr>
        <p:spPr>
          <a:xfrm>
            <a:off x="126521" y="3594340"/>
            <a:ext cx="11892951" cy="2369388"/>
          </a:xfrm>
        </p:spPr>
        <p:txBody>
          <a:bodyPr>
            <a:normAutofit fontScale="47500" lnSpcReduction="20000"/>
          </a:bodyPr>
          <a:lstStyle/>
          <a:p>
            <a:r>
              <a:rPr lang="fr-CA" altLang="fr-FR" sz="4000" dirty="0">
                <a:latin typeface="Gill Sans MT (Corps)" charset="0"/>
                <a:ea typeface="ＭＳ Ｐゴシック" panose="020B0600070205080204" pitchFamily="34" charset="-128"/>
              </a:rPr>
              <a:t>Une maison de 2</a:t>
            </a:r>
            <a:r>
              <a:rPr lang="fr-CA" altLang="fr-FR" sz="4000" baseline="30000" dirty="0">
                <a:latin typeface="Gill Sans MT (Corps)" charset="0"/>
                <a:ea typeface="ＭＳ Ｐゴシック" panose="020B0600070205080204" pitchFamily="34" charset="-128"/>
              </a:rPr>
              <a:t>e</a:t>
            </a:r>
            <a:r>
              <a:rPr lang="fr-CA" altLang="fr-FR" sz="4000" dirty="0">
                <a:latin typeface="Gill Sans MT (Corps)" charset="0"/>
                <a:ea typeface="ＭＳ Ｐゴシック" panose="020B0600070205080204" pitchFamily="34" charset="-128"/>
              </a:rPr>
              <a:t> </a:t>
            </a:r>
            <a:r>
              <a:rPr lang="fr-CA" altLang="fr-FR" sz="4000" dirty="0">
                <a:ea typeface="ＭＳ Ｐゴシック" panose="020B0600070205080204" pitchFamily="34" charset="-128"/>
              </a:rPr>
              <a:t>é</a:t>
            </a:r>
            <a:r>
              <a:rPr lang="fr-CA" altLang="fr-FR" sz="4000" dirty="0">
                <a:latin typeface="Gill Sans MT (Corps)" charset="0"/>
                <a:ea typeface="ＭＳ Ｐゴシック" panose="020B0600070205080204" pitchFamily="34" charset="-128"/>
              </a:rPr>
              <a:t>tape offre un logement de transition sécuritaire, pendant environ un an (plusieurs offrant des séjours allant jusqu’à 2 ans), et des services spécialisés en violence conjugale </a:t>
            </a:r>
            <a:r>
              <a:rPr lang="fr-CA" altLang="fr-FR" sz="4000" dirty="0" err="1">
                <a:latin typeface="Gill Sans MT (Corps)" charset="0"/>
                <a:ea typeface="ＭＳ Ｐゴシック" panose="020B0600070205080204" pitchFamily="34" charset="-128"/>
              </a:rPr>
              <a:t>postséparation</a:t>
            </a:r>
            <a:r>
              <a:rPr lang="fr-CA" altLang="fr-FR" sz="4000" dirty="0">
                <a:latin typeface="Gill Sans MT (Corps)" charset="0"/>
                <a:ea typeface="ＭＳ Ｐゴシック" panose="020B0600070205080204" pitchFamily="34" charset="-128"/>
              </a:rPr>
              <a:t>.</a:t>
            </a:r>
          </a:p>
          <a:p>
            <a:r>
              <a:rPr lang="fr-CA" altLang="fr-FR" sz="4000" dirty="0">
                <a:latin typeface="Gill Sans MT (Corps)" charset="0"/>
                <a:ea typeface="ＭＳ Ｐゴシック" panose="020B0600070205080204" pitchFamily="34" charset="-128"/>
              </a:rPr>
              <a:t>Une maison d</a:t>
            </a:r>
            <a:r>
              <a:rPr lang="fr-CA" altLang="fr-FR" sz="4000" dirty="0">
                <a:ea typeface="ＭＳ Ｐゴシック" panose="020B0600070205080204" pitchFamily="34" charset="-128"/>
              </a:rPr>
              <a:t>’</a:t>
            </a:r>
            <a:r>
              <a:rPr lang="fr-CA" altLang="fr-FR" sz="4000" dirty="0">
                <a:latin typeface="Gill Sans MT (Corps)" charset="0"/>
                <a:ea typeface="ＭＳ Ｐゴシック" panose="020B0600070205080204" pitchFamily="34" charset="-128"/>
              </a:rPr>
              <a:t>hé</a:t>
            </a:r>
            <a:r>
              <a:rPr lang="fr-CA" altLang="ja-JP" sz="4000" dirty="0">
                <a:latin typeface="Gill Sans MT (Corps)" charset="0"/>
                <a:ea typeface="ＭＳ Ｐゴシック" panose="020B0600070205080204" pitchFamily="34" charset="-128"/>
              </a:rPr>
              <a:t>bergement de transition est destiné </a:t>
            </a:r>
            <a:r>
              <a:rPr lang="fr-CA" altLang="ja-JP" sz="4000" i="1" dirty="0">
                <a:ea typeface="ＭＳ Ｐゴシック" panose="020B0600070205080204" pitchFamily="34" charset="-128"/>
              </a:rPr>
              <a:t>«</a:t>
            </a:r>
            <a:r>
              <a:rPr lang="fr-CA" altLang="ja-JP" sz="4000" i="1" dirty="0">
                <a:latin typeface="Gill Sans MT (Corps)" charset="0"/>
                <a:ea typeface="ＭＳ Ｐゴシック" panose="020B0600070205080204" pitchFamily="34" charset="-128"/>
              </a:rPr>
              <a:t> aux femmes qui ont besoin d</a:t>
            </a:r>
            <a:r>
              <a:rPr lang="fr-CA" altLang="fr-FR" sz="4000" i="1" dirty="0">
                <a:ea typeface="ＭＳ Ｐゴシック" panose="020B0600070205080204" pitchFamily="34" charset="-128"/>
              </a:rPr>
              <a:t>’</a:t>
            </a:r>
            <a:r>
              <a:rPr lang="fr-CA" altLang="ja-JP" sz="4000" i="1" dirty="0">
                <a:latin typeface="Gill Sans MT (Corps)" charset="0"/>
                <a:ea typeface="ＭＳ Ｐゴシック" panose="020B0600070205080204" pitchFamily="34" charset="-128"/>
              </a:rPr>
              <a:t>un séjour plus long que ce que peuvent offrir les centres d</a:t>
            </a:r>
            <a:r>
              <a:rPr lang="fr-CA" altLang="fr-FR" sz="4000" i="1" dirty="0">
                <a:ea typeface="ＭＳ Ｐゴシック" panose="020B0600070205080204" pitchFamily="34" charset="-128"/>
              </a:rPr>
              <a:t>’</a:t>
            </a:r>
            <a:r>
              <a:rPr lang="fr-CA" altLang="fr-FR" sz="4000" i="1" dirty="0">
                <a:latin typeface="Gill Sans MT (Corps)" charset="0"/>
                <a:ea typeface="ＭＳ Ｐゴシック" panose="020B0600070205080204" pitchFamily="34" charset="-128"/>
              </a:rPr>
              <a:t>hé</a:t>
            </a:r>
            <a:r>
              <a:rPr lang="fr-CA" altLang="ja-JP" sz="4000" i="1" dirty="0">
                <a:latin typeface="Gill Sans MT (Corps)" charset="0"/>
                <a:ea typeface="ＭＳ Ｐゴシック" panose="020B0600070205080204" pitchFamily="34" charset="-128"/>
              </a:rPr>
              <a:t>bergement d</a:t>
            </a:r>
            <a:r>
              <a:rPr lang="fr-CA" altLang="fr-FR" sz="4000" i="1" dirty="0">
                <a:ea typeface="ＭＳ Ｐゴシック" panose="020B0600070205080204" pitchFamily="34" charset="-128"/>
              </a:rPr>
              <a:t>’</a:t>
            </a:r>
            <a:r>
              <a:rPr lang="fr-CA" altLang="ja-JP" sz="4000" i="1" dirty="0">
                <a:latin typeface="Gill Sans MT (Corps)" charset="0"/>
                <a:ea typeface="ＭＳ Ｐゴシック" panose="020B0600070205080204" pitchFamily="34" charset="-128"/>
              </a:rPr>
              <a:t>urgence</a:t>
            </a:r>
            <a:r>
              <a:rPr lang="fr-CA" altLang="ja-JP" sz="4000" i="1" dirty="0">
                <a:ea typeface="ＭＳ Ｐゴシック" panose="020B0600070205080204" pitchFamily="34" charset="-128"/>
              </a:rPr>
              <a:t> »</a:t>
            </a:r>
            <a:r>
              <a:rPr lang="fr-CA" altLang="ja-JP" sz="4000" dirty="0">
                <a:ea typeface="ＭＳ Ｐゴシック" panose="020B0600070205080204" pitchFamily="34" charset="-128"/>
              </a:rPr>
              <a:t> (SCHL)</a:t>
            </a:r>
            <a:r>
              <a:rPr lang="fr-CA" altLang="ja-JP" sz="4000" dirty="0">
                <a:latin typeface="Gill Sans MT (Corps)" charset="0"/>
                <a:ea typeface="ＭＳ Ｐゴシック" panose="020B0600070205080204" pitchFamily="34" charset="-128"/>
              </a:rPr>
              <a:t>. </a:t>
            </a:r>
            <a:endParaRPr lang="fr-CA" altLang="fr-FR" sz="4000" dirty="0">
              <a:latin typeface="Gill Sans MT (Corps)" charset="0"/>
              <a:ea typeface="ＭＳ Ｐゴシック" panose="020B0600070205080204" pitchFamily="34" charset="-128"/>
            </a:endParaRPr>
          </a:p>
          <a:p>
            <a:r>
              <a:rPr lang="fr-FR" altLang="fr-FR" sz="4000" dirty="0">
                <a:latin typeface="Gill Sans MT (Corps)" charset="0"/>
                <a:ea typeface="ＭＳ Ｐゴシック" panose="020B0600070205080204" pitchFamily="34" charset="-128"/>
              </a:rPr>
              <a:t>Les maisons de 2</a:t>
            </a:r>
            <a:r>
              <a:rPr lang="fr-FR" altLang="fr-FR" sz="4000" baseline="30000" dirty="0">
                <a:latin typeface="Gill Sans MT (Corps)" charset="0"/>
                <a:ea typeface="ＭＳ Ｐゴシック" panose="020B0600070205080204" pitchFamily="34" charset="-128"/>
              </a:rPr>
              <a:t>e</a:t>
            </a:r>
            <a:r>
              <a:rPr lang="fr-FR" altLang="fr-FR" sz="4000" dirty="0">
                <a:latin typeface="Gill Sans MT (Corps)" charset="0"/>
                <a:ea typeface="ＭＳ Ｐゴシック" panose="020B0600070205080204" pitchFamily="34" charset="-128"/>
              </a:rPr>
              <a:t> étape jouent un rôle complémentaire </a:t>
            </a:r>
            <a:r>
              <a:rPr lang="fr-FR" altLang="fr-FR" sz="4000" dirty="0">
                <a:ea typeface="ＭＳ Ｐゴシック" panose="020B0600070205080204" pitchFamily="34" charset="-128"/>
              </a:rPr>
              <a:t>à</a:t>
            </a:r>
            <a:r>
              <a:rPr lang="fr-FR" altLang="fr-FR" sz="4000" dirty="0">
                <a:latin typeface="Gill Sans MT (Corps)" charset="0"/>
                <a:ea typeface="ＭＳ Ｐゴシック" panose="020B0600070205080204" pitchFamily="34" charset="-128"/>
              </a:rPr>
              <a:t> celui des maisons d</a:t>
            </a:r>
            <a:r>
              <a:rPr lang="fr-FR" altLang="fr-FR" sz="4000" dirty="0">
                <a:ea typeface="ＭＳ Ｐゴシック" panose="020B0600070205080204" pitchFamily="34" charset="-128"/>
              </a:rPr>
              <a:t>’</a:t>
            </a:r>
            <a:r>
              <a:rPr lang="fr-FR" altLang="fr-FR" sz="4000" dirty="0">
                <a:latin typeface="Gill Sans MT (Corps)" charset="0"/>
                <a:ea typeface="ＭＳ Ｐゴシック" panose="020B0600070205080204" pitchFamily="34" charset="-128"/>
              </a:rPr>
              <a:t>hé</a:t>
            </a:r>
            <a:r>
              <a:rPr lang="fr-FR" altLang="ja-JP" sz="4000" dirty="0">
                <a:latin typeface="Gill Sans MT (Corps)" charset="0"/>
                <a:ea typeface="ＭＳ Ｐゴシック" panose="020B0600070205080204" pitchFamily="34" charset="-128"/>
              </a:rPr>
              <a:t>bergement d</a:t>
            </a:r>
            <a:r>
              <a:rPr lang="fr-FR" altLang="fr-FR" sz="4000" dirty="0">
                <a:ea typeface="ＭＳ Ｐゴシック" panose="020B0600070205080204" pitchFamily="34" charset="-128"/>
              </a:rPr>
              <a:t>’</a:t>
            </a:r>
            <a:r>
              <a:rPr lang="fr-FR" altLang="ja-JP" sz="4000" dirty="0">
                <a:latin typeface="Gill Sans MT (Corps)" charset="0"/>
                <a:ea typeface="ＭＳ Ｐゴシック" panose="020B0600070205080204" pitchFamily="34" charset="-128"/>
              </a:rPr>
              <a:t>urgence. </a:t>
            </a:r>
            <a:endParaRPr lang="fr-FR" altLang="fr-FR" sz="4000" dirty="0">
              <a:ea typeface="ＭＳ Ｐゴシック" panose="020B0600070205080204" pitchFamily="34" charset="-128"/>
            </a:endParaRPr>
          </a:p>
          <a:p>
            <a:r>
              <a:rPr lang="fr-FR" altLang="fr-FR" sz="4000" dirty="0">
                <a:latin typeface="Gill Sans MT (Corps)" charset="0"/>
                <a:ea typeface="ＭＳ Ｐゴシック" panose="020B0600070205080204" pitchFamily="34" charset="-128"/>
              </a:rPr>
              <a:t>La rupture de l</a:t>
            </a:r>
            <a:r>
              <a:rPr lang="fr-FR" altLang="fr-FR" sz="4000" dirty="0">
                <a:ea typeface="ＭＳ Ｐゴシック" panose="020B0600070205080204" pitchFamily="34" charset="-128"/>
              </a:rPr>
              <a:t>’</a:t>
            </a:r>
            <a:r>
              <a:rPr lang="fr-FR" altLang="ja-JP" sz="4000" dirty="0">
                <a:latin typeface="Gill Sans MT (Corps)" charset="0"/>
                <a:ea typeface="ＭＳ Ｐゴシック" panose="020B0600070205080204" pitchFamily="34" charset="-128"/>
              </a:rPr>
              <a:t>isolement par la création de liens avec les autres résidantes représente un soutien déterminant.</a:t>
            </a:r>
            <a:endParaRPr lang="fr-FR" altLang="fr-FR" sz="4000" dirty="0">
              <a:latin typeface="Gill Sans MT (Corps)" charset="0"/>
              <a:ea typeface="ＭＳ Ｐゴシック" panose="020B0600070205080204" pitchFamily="34" charset="-128"/>
            </a:endParaRPr>
          </a:p>
          <a:p>
            <a:endParaRPr lang="fr-CA" dirty="0"/>
          </a:p>
        </p:txBody>
      </p:sp>
      <p:sp>
        <p:nvSpPr>
          <p:cNvPr id="4" name="Espace réservé du numéro de diapositive 3">
            <a:extLst>
              <a:ext uri="{FF2B5EF4-FFF2-40B4-BE49-F238E27FC236}">
                <a16:creationId xmlns:a16="http://schemas.microsoft.com/office/drawing/2014/main" id="{7427EF4B-43EC-403C-A153-F65A43FAE4C2}"/>
              </a:ext>
            </a:extLst>
          </p:cNvPr>
          <p:cNvSpPr>
            <a:spLocks noGrp="1"/>
          </p:cNvSpPr>
          <p:nvPr>
            <p:ph type="sldNum" sz="quarter" idx="12"/>
          </p:nvPr>
        </p:nvSpPr>
        <p:spPr/>
        <p:txBody>
          <a:bodyPr/>
          <a:lstStyle/>
          <a:p>
            <a:fld id="{32E5CEFB-27AB-402A-8BAF-F4076560114F}" type="slidenum">
              <a:rPr lang="en-CA" smtClean="0"/>
              <a:t>13</a:t>
            </a:fld>
            <a:endParaRPr lang="en-CA"/>
          </a:p>
        </p:txBody>
      </p:sp>
      <p:sp>
        <p:nvSpPr>
          <p:cNvPr id="5" name="Rectangle à coins arrondis 7">
            <a:extLst>
              <a:ext uri="{FF2B5EF4-FFF2-40B4-BE49-F238E27FC236}">
                <a16:creationId xmlns:a16="http://schemas.microsoft.com/office/drawing/2014/main" id="{A30CF551-1A89-44AE-9FED-7E96105651BA}"/>
              </a:ext>
            </a:extLst>
          </p:cNvPr>
          <p:cNvSpPr>
            <a:spLocks noChangeArrowheads="1"/>
          </p:cNvSpPr>
          <p:nvPr/>
        </p:nvSpPr>
        <p:spPr bwMode="auto">
          <a:xfrm>
            <a:off x="987724" y="2057400"/>
            <a:ext cx="3505200" cy="1371600"/>
          </a:xfrm>
          <a:prstGeom prst="roundRect">
            <a:avLst>
              <a:gd name="adj" fmla="val 16667"/>
            </a:avLst>
          </a:prstGeom>
          <a:gradFill rotWithShape="1">
            <a:gsLst>
              <a:gs pos="0">
                <a:srgbClr val="00B9BB"/>
              </a:gs>
              <a:gs pos="83000">
                <a:srgbClr val="00B9BB"/>
              </a:gs>
              <a:gs pos="100000">
                <a:srgbClr val="FFFFFF"/>
              </a:gs>
            </a:gsLst>
            <a:path path="shape">
              <a:fillToRect l="50000" t="50000" r="50000" b="50000"/>
            </a:path>
          </a:gradFill>
          <a:ln w="9525">
            <a:solidFill>
              <a:schemeClr val="bg1"/>
            </a:solidFill>
            <a:round/>
            <a:headEnd/>
            <a:tailEnd/>
          </a:ln>
          <a:effectLst>
            <a:outerShdw dist="23000" dir="5400000" rotWithShape="0">
              <a:srgbClr val="808080">
                <a:alpha val="34999"/>
              </a:srgbClr>
            </a:outerShdw>
          </a:effectLst>
        </p:spPr>
        <p:txBody>
          <a:bodyPr anchor="ctr"/>
          <a:lstStyle/>
          <a:p>
            <a:pPr algn="ctr">
              <a:defRPr/>
            </a:pPr>
            <a:r>
              <a:rPr lang="fr-FR" b="1" dirty="0">
                <a:solidFill>
                  <a:srgbClr val="FFFFFF"/>
                </a:solidFill>
                <a:latin typeface="Gill Sans MT" pitchFamily="34" charset="0"/>
              </a:rPr>
              <a:t>Services spécialisés en  violence conjugale </a:t>
            </a:r>
            <a:r>
              <a:rPr lang="fr-FR" b="1" dirty="0" err="1">
                <a:solidFill>
                  <a:srgbClr val="FFFFFF"/>
                </a:solidFill>
                <a:latin typeface="Gill Sans MT" pitchFamily="34" charset="0"/>
              </a:rPr>
              <a:t>postséparation</a:t>
            </a:r>
            <a:endParaRPr lang="fr-FR" b="1" dirty="0">
              <a:solidFill>
                <a:srgbClr val="FFFFFF"/>
              </a:solidFill>
              <a:latin typeface="Gill Sans MT" pitchFamily="34" charset="0"/>
            </a:endParaRPr>
          </a:p>
        </p:txBody>
      </p:sp>
      <p:sp>
        <p:nvSpPr>
          <p:cNvPr id="6" name="Croix 6">
            <a:extLst>
              <a:ext uri="{FF2B5EF4-FFF2-40B4-BE49-F238E27FC236}">
                <a16:creationId xmlns:a16="http://schemas.microsoft.com/office/drawing/2014/main" id="{FC1B54CC-A28F-4500-9ED0-6CB9DED58B91}"/>
              </a:ext>
            </a:extLst>
          </p:cNvPr>
          <p:cNvSpPr>
            <a:spLocks noChangeArrowheads="1"/>
          </p:cNvSpPr>
          <p:nvPr/>
        </p:nvSpPr>
        <p:spPr bwMode="auto">
          <a:xfrm>
            <a:off x="5115465" y="2192547"/>
            <a:ext cx="1289649" cy="1217300"/>
          </a:xfrm>
          <a:custGeom>
            <a:avLst/>
            <a:gdLst>
              <a:gd name="T0" fmla="*/ 330498 w 381000"/>
              <a:gd name="T1" fmla="*/ 228600 h 457200"/>
              <a:gd name="T2" fmla="*/ 190500 w 381000"/>
              <a:gd name="T3" fmla="*/ 396598 h 457200"/>
              <a:gd name="T4" fmla="*/ 50502 w 381000"/>
              <a:gd name="T5" fmla="*/ 228600 h 457200"/>
              <a:gd name="T6" fmla="*/ 190500 w 381000"/>
              <a:gd name="T7" fmla="*/ 60602 h 457200"/>
              <a:gd name="T8" fmla="*/ 0 60000 65536"/>
              <a:gd name="T9" fmla="*/ 1 60000 65536"/>
              <a:gd name="T10" fmla="*/ 2 60000 65536"/>
              <a:gd name="T11" fmla="*/ 3 60000 65536"/>
              <a:gd name="T12" fmla="*/ 50502 w 381000"/>
              <a:gd name="T13" fmla="*/ 183794 h 457200"/>
              <a:gd name="T14" fmla="*/ 330498 w 381000"/>
              <a:gd name="T15" fmla="*/ 273406 h 457200"/>
            </a:gdLst>
            <a:ahLst/>
            <a:cxnLst>
              <a:cxn ang="T8">
                <a:pos x="T0" y="T1"/>
              </a:cxn>
              <a:cxn ang="T9">
                <a:pos x="T2" y="T3"/>
              </a:cxn>
              <a:cxn ang="T10">
                <a:pos x="T4" y="T5"/>
              </a:cxn>
              <a:cxn ang="T11">
                <a:pos x="T6" y="T7"/>
              </a:cxn>
            </a:cxnLst>
            <a:rect l="T12" t="T13" r="T14" b="T15"/>
            <a:pathLst>
              <a:path w="381000" h="457200">
                <a:moveTo>
                  <a:pt x="50502" y="183794"/>
                </a:moveTo>
                <a:lnTo>
                  <a:pt x="145694" y="183794"/>
                </a:lnTo>
                <a:lnTo>
                  <a:pt x="145694" y="60602"/>
                </a:lnTo>
                <a:lnTo>
                  <a:pt x="235306" y="60602"/>
                </a:lnTo>
                <a:lnTo>
                  <a:pt x="235306" y="183794"/>
                </a:lnTo>
                <a:lnTo>
                  <a:pt x="330498" y="183794"/>
                </a:lnTo>
                <a:lnTo>
                  <a:pt x="330498" y="273406"/>
                </a:lnTo>
                <a:lnTo>
                  <a:pt x="235306" y="273406"/>
                </a:lnTo>
                <a:lnTo>
                  <a:pt x="235306" y="396598"/>
                </a:lnTo>
                <a:lnTo>
                  <a:pt x="145694" y="396598"/>
                </a:lnTo>
                <a:lnTo>
                  <a:pt x="145694" y="273406"/>
                </a:lnTo>
                <a:lnTo>
                  <a:pt x="50502" y="273406"/>
                </a:lnTo>
                <a:close/>
              </a:path>
            </a:pathLst>
          </a:custGeom>
          <a:solidFill>
            <a:srgbClr val="00969A"/>
          </a:solidFill>
          <a:ln w="9525">
            <a:solidFill>
              <a:srgbClr val="348FA6"/>
            </a:solidFill>
            <a:miter lim="800000"/>
            <a:headEnd/>
            <a:tailEnd/>
          </a:ln>
          <a:effectLst>
            <a:outerShdw dist="23000" dir="5400000" rotWithShape="0">
              <a:srgbClr val="808080">
                <a:alpha val="34999"/>
              </a:srgbClr>
            </a:outerShdw>
          </a:effectLst>
        </p:spPr>
        <p:txBody>
          <a:bodyPr anchor="ctr"/>
          <a:lstStyle/>
          <a:p>
            <a:pPr algn="ctr">
              <a:defRPr/>
            </a:pPr>
            <a:endParaRPr lang="fr-CA" sz="1800">
              <a:solidFill>
                <a:srgbClr val="FFFFFF"/>
              </a:solidFill>
              <a:latin typeface="Gill Sans MT" pitchFamily="34" charset="0"/>
            </a:endParaRPr>
          </a:p>
        </p:txBody>
      </p:sp>
      <p:sp>
        <p:nvSpPr>
          <p:cNvPr id="7" name="Rectangle à coins arrondis 4">
            <a:extLst>
              <a:ext uri="{FF2B5EF4-FFF2-40B4-BE49-F238E27FC236}">
                <a16:creationId xmlns:a16="http://schemas.microsoft.com/office/drawing/2014/main" id="{543F5539-4F66-4B11-BDDD-86AAAEC42436}"/>
              </a:ext>
            </a:extLst>
          </p:cNvPr>
          <p:cNvSpPr>
            <a:spLocks noChangeArrowheads="1"/>
          </p:cNvSpPr>
          <p:nvPr/>
        </p:nvSpPr>
        <p:spPr bwMode="auto">
          <a:xfrm>
            <a:off x="7076536" y="2057400"/>
            <a:ext cx="3505200" cy="1371600"/>
          </a:xfrm>
          <a:prstGeom prst="roundRect">
            <a:avLst>
              <a:gd name="adj" fmla="val 16667"/>
            </a:avLst>
          </a:prstGeom>
          <a:gradFill rotWithShape="1">
            <a:gsLst>
              <a:gs pos="0">
                <a:srgbClr val="00B9BB"/>
              </a:gs>
              <a:gs pos="73000">
                <a:srgbClr val="00B9BB"/>
              </a:gs>
              <a:gs pos="100000">
                <a:srgbClr val="FFFFFF"/>
              </a:gs>
            </a:gsLst>
            <a:path path="shape">
              <a:fillToRect l="50000" t="50000" r="50000" b="50000"/>
            </a:path>
          </a:gradFill>
          <a:ln w="9525">
            <a:noFill/>
            <a:round/>
            <a:headEnd/>
            <a:tailEnd/>
          </a:ln>
          <a:effectLst>
            <a:outerShdw dist="23000" dir="5400000" rotWithShape="0">
              <a:srgbClr val="808080">
                <a:alpha val="34999"/>
              </a:srgbClr>
            </a:outerShdw>
          </a:effectLst>
        </p:spPr>
        <p:txBody>
          <a:bodyPr anchor="ctr"/>
          <a:lstStyle/>
          <a:p>
            <a:pPr algn="ctr">
              <a:defRPr/>
            </a:pPr>
            <a:r>
              <a:rPr lang="fr-FR" b="1" dirty="0">
                <a:solidFill>
                  <a:srgbClr val="FFFFFF"/>
                </a:solidFill>
                <a:latin typeface="Gill Sans MT" pitchFamily="34" charset="0"/>
              </a:rPr>
              <a:t>Logement transitoire sécuritaire</a:t>
            </a:r>
          </a:p>
        </p:txBody>
      </p:sp>
    </p:spTree>
    <p:extLst>
      <p:ext uri="{BB962C8B-B14F-4D97-AF65-F5344CB8AC3E}">
        <p14:creationId xmlns:p14="http://schemas.microsoft.com/office/powerpoint/2010/main" val="2433026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2000"/>
                                        <p:tgtEl>
                                          <p:spTgt spid="5"/>
                                        </p:tgtEl>
                                      </p:cBhvr>
                                    </p:animEffect>
                                  </p:childTnLst>
                                </p:cTn>
                              </p:par>
                            </p:childTnLst>
                          </p:cTn>
                        </p:par>
                        <p:par>
                          <p:cTn id="8" fill="hold">
                            <p:stCondLst>
                              <p:cond delay="2000"/>
                            </p:stCondLst>
                            <p:childTnLst>
                              <p:par>
                                <p:cTn id="9" presetID="9"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dissolve">
                                      <p:cBhvr>
                                        <p:cTn id="11"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numéro de diapositive 1">
            <a:extLst>
              <a:ext uri="{FF2B5EF4-FFF2-40B4-BE49-F238E27FC236}">
                <a16:creationId xmlns:a16="http://schemas.microsoft.com/office/drawing/2014/main" id="{59918459-4CA2-4858-A475-6D05EB5C9D9F}"/>
              </a:ext>
            </a:extLst>
          </p:cNvPr>
          <p:cNvSpPr>
            <a:spLocks noGrp="1"/>
          </p:cNvSpPr>
          <p:nvPr>
            <p:ph type="sldNum" sz="quarter" idx="12"/>
          </p:nvPr>
        </p:nvSpPr>
        <p:spPr/>
        <p:txBody>
          <a:bodyPr/>
          <a:lstStyle/>
          <a:p>
            <a:fld id="{32E5CEFB-27AB-402A-8BAF-F4076560114F}" type="slidenum">
              <a:rPr lang="en-CA" smtClean="0"/>
              <a:t>14</a:t>
            </a:fld>
            <a:endParaRPr lang="en-CA"/>
          </a:p>
        </p:txBody>
      </p:sp>
      <p:pic>
        <p:nvPicPr>
          <p:cNvPr id="3" name="Image 2">
            <a:extLst>
              <a:ext uri="{FF2B5EF4-FFF2-40B4-BE49-F238E27FC236}">
                <a16:creationId xmlns:a16="http://schemas.microsoft.com/office/drawing/2014/main" id="{EDB95C87-918F-47BC-8FE2-50964F1C93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8683" y="184935"/>
            <a:ext cx="5373383" cy="5712431"/>
          </a:xfrm>
          <a:prstGeom prst="rect">
            <a:avLst/>
          </a:prstGeom>
        </p:spPr>
      </p:pic>
    </p:spTree>
    <p:extLst>
      <p:ext uri="{BB962C8B-B14F-4D97-AF65-F5344CB8AC3E}">
        <p14:creationId xmlns:p14="http://schemas.microsoft.com/office/powerpoint/2010/main" val="591422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9DF3A8E-E95F-4533-ABAF-539E2216A573}"/>
              </a:ext>
            </a:extLst>
          </p:cNvPr>
          <p:cNvSpPr>
            <a:spLocks noGrp="1"/>
          </p:cNvSpPr>
          <p:nvPr>
            <p:ph type="title"/>
          </p:nvPr>
        </p:nvSpPr>
        <p:spPr>
          <a:xfrm>
            <a:off x="1451578" y="920643"/>
            <a:ext cx="9603275" cy="763816"/>
          </a:xfrm>
        </p:spPr>
        <p:txBody>
          <a:bodyPr>
            <a:normAutofit fontScale="90000"/>
          </a:bodyPr>
          <a:lstStyle/>
          <a:p>
            <a:r>
              <a:rPr lang="fr-CA" altLang="fr-FR" sz="2700" dirty="0">
                <a:ea typeface="ＭＳ Ｐゴシック" panose="020B0600070205080204" pitchFamily="34" charset="-128"/>
              </a:rPr>
              <a:t>Comment les maisons de 2</a:t>
            </a:r>
            <a:r>
              <a:rPr lang="fr-CA" altLang="fr-FR" sz="2700" baseline="30000" dirty="0">
                <a:ea typeface="ＭＳ Ｐゴシック" panose="020B0600070205080204" pitchFamily="34" charset="-128"/>
              </a:rPr>
              <a:t>e</a:t>
            </a:r>
            <a:r>
              <a:rPr lang="fr-CA" altLang="fr-FR" sz="2700" dirty="0">
                <a:ea typeface="ＭＳ Ｐゴシック" panose="020B0600070205080204" pitchFamily="34" charset="-128"/>
              </a:rPr>
              <a:t> étape répondent-ELLES aux besoins des femmes</a:t>
            </a:r>
            <a:r>
              <a:rPr lang="fr-CA" altLang="ja-JP" sz="2700" dirty="0">
                <a:ea typeface="ＭＳ Ｐゴシック" panose="020B0600070205080204" pitchFamily="34" charset="-128"/>
              </a:rPr>
              <a:t> violentées en contexte </a:t>
            </a:r>
            <a:r>
              <a:rPr lang="fr-CA" altLang="ja-JP" sz="2700" dirty="0" err="1">
                <a:ea typeface="ＭＳ Ｐゴシック" panose="020B0600070205080204" pitchFamily="34" charset="-128"/>
              </a:rPr>
              <a:t>postconjugal</a:t>
            </a:r>
            <a:r>
              <a:rPr lang="fr-CA" altLang="ja-JP" sz="2700" dirty="0">
                <a:ea typeface="ＭＳ Ｐゴシック" panose="020B0600070205080204" pitchFamily="34" charset="-128"/>
              </a:rPr>
              <a:t> ?</a:t>
            </a:r>
            <a:br>
              <a:rPr lang="fr-CA" altLang="ja-JP" b="1" dirty="0">
                <a:latin typeface="Gill Sans MT (Corps)" charset="0"/>
                <a:ea typeface="ＭＳ Ｐゴシック" panose="020B0600070205080204" pitchFamily="34" charset="-128"/>
              </a:rPr>
            </a:br>
            <a:endParaRPr lang="fr-CA" dirty="0"/>
          </a:p>
        </p:txBody>
      </p:sp>
      <p:sp>
        <p:nvSpPr>
          <p:cNvPr id="3" name="Espace réservé du contenu 2">
            <a:extLst>
              <a:ext uri="{FF2B5EF4-FFF2-40B4-BE49-F238E27FC236}">
                <a16:creationId xmlns:a16="http://schemas.microsoft.com/office/drawing/2014/main" id="{926D2CD6-3F79-4C1E-8130-3CDA42B840C3}"/>
              </a:ext>
            </a:extLst>
          </p:cNvPr>
          <p:cNvSpPr>
            <a:spLocks noGrp="1"/>
          </p:cNvSpPr>
          <p:nvPr>
            <p:ph idx="1"/>
          </p:nvPr>
        </p:nvSpPr>
        <p:spPr>
          <a:xfrm>
            <a:off x="105295" y="2561942"/>
            <a:ext cx="11820697" cy="3329012"/>
          </a:xfrm>
        </p:spPr>
        <p:txBody>
          <a:bodyPr>
            <a:normAutofit fontScale="92500" lnSpcReduction="10000"/>
          </a:bodyPr>
          <a:lstStyle/>
          <a:p>
            <a:pPr algn="just">
              <a:lnSpc>
                <a:spcPct val="110000"/>
              </a:lnSpc>
              <a:spcBef>
                <a:spcPts val="600"/>
              </a:spcBef>
              <a:buSzPct val="115000"/>
              <a:buFont typeface="Wingdings" panose="05000000000000000000" pitchFamily="2" charset="2"/>
              <a:buChar char="ü"/>
            </a:pPr>
            <a:r>
              <a:rPr lang="fr-CA" sz="1900" dirty="0"/>
              <a:t>En 2014, il y a eu au Québec onze victimes d'homicide conjugal (11 femmes) et 29 victimes de tentative de meurtre en contexte conjugal (24 femmes et 5 hommes). Ainsi, les femmes représentent respectivement 100 % et 83 % des victimes de ces crimes. (MSP)</a:t>
            </a:r>
          </a:p>
          <a:p>
            <a:pPr algn="just">
              <a:lnSpc>
                <a:spcPct val="110000"/>
              </a:lnSpc>
              <a:spcBef>
                <a:spcPts val="600"/>
              </a:spcBef>
              <a:buSzPct val="115000"/>
              <a:buFont typeface="Wingdings" panose="05000000000000000000" pitchFamily="2" charset="2"/>
              <a:buChar char="ü"/>
            </a:pPr>
            <a:r>
              <a:rPr lang="fr-CA" sz="1900" dirty="0"/>
              <a:t>L’homicide à l’endroit de la conjointe se commet le plus souvent dans la période entourant une rupture initiée par la conjointe ou lors d’une escalade de la violence au moment de mettre fin à la relation. (INSPQ)</a:t>
            </a:r>
          </a:p>
          <a:p>
            <a:pPr algn="just">
              <a:lnSpc>
                <a:spcPct val="110000"/>
              </a:lnSpc>
              <a:spcBef>
                <a:spcPts val="600"/>
              </a:spcBef>
              <a:buSzPct val="115000"/>
              <a:buFont typeface="Wingdings" panose="05000000000000000000" pitchFamily="2" charset="2"/>
              <a:buChar char="ü"/>
            </a:pPr>
            <a:r>
              <a:rPr lang="fr-CA" altLang="fr-FR" sz="1900" dirty="0">
                <a:latin typeface="Gill Sans MT (Corps)" charset="0"/>
                <a:cs typeface="Times New Roman" panose="02020603050405020304" pitchFamily="18" charset="0"/>
              </a:rPr>
              <a:t>9 % des femmes qui retournent auprès d’un conjoint violent le font parce qu’elles n’ont pas d’autre option (Statistique Canada). </a:t>
            </a:r>
          </a:p>
          <a:p>
            <a:pPr algn="just">
              <a:lnSpc>
                <a:spcPct val="110000"/>
              </a:lnSpc>
              <a:spcBef>
                <a:spcPts val="600"/>
              </a:spcBef>
              <a:buSzPct val="115000"/>
              <a:buFont typeface="Wingdings" panose="05000000000000000000" pitchFamily="2" charset="2"/>
              <a:buChar char="ü"/>
            </a:pPr>
            <a:r>
              <a:rPr lang="fr-CA" altLang="fr-FR" sz="1900" dirty="0">
                <a:latin typeface="Gill Sans MT (Corps)" charset="0"/>
                <a:cs typeface="Times New Roman" panose="02020603050405020304" pitchFamily="18" charset="0"/>
              </a:rPr>
              <a:t>La sécurité personnelle est la première raison poussant les femmes à emménager dans une maison de 2e étape.  </a:t>
            </a:r>
          </a:p>
          <a:p>
            <a:pPr algn="just">
              <a:lnSpc>
                <a:spcPct val="110000"/>
              </a:lnSpc>
              <a:spcBef>
                <a:spcPts val="600"/>
              </a:spcBef>
              <a:buSzPct val="115000"/>
              <a:buFont typeface="Wingdings" panose="05000000000000000000" pitchFamily="2" charset="2"/>
              <a:buChar char="ü"/>
            </a:pPr>
            <a:r>
              <a:rPr lang="fr-FR" altLang="fr-FR" sz="1900" dirty="0">
                <a:latin typeface="Gill Sans MT (Corps)" charset="0"/>
                <a:cs typeface="Times New Roman" panose="02020603050405020304" pitchFamily="18" charset="0"/>
              </a:rPr>
              <a:t>Même après avoir quitté un conjoint violent, beaucoup de femmes subissent de nouvelles violences de la part de l’</a:t>
            </a:r>
            <a:r>
              <a:rPr lang="fr-FR" altLang="ja-JP" sz="1900" dirty="0">
                <a:latin typeface="Gill Sans MT (Corps)" charset="0"/>
              </a:rPr>
              <a:t>ex-conjoint et affirment vivre de la VCPS. </a:t>
            </a:r>
          </a:p>
          <a:p>
            <a:endParaRPr lang="fr-CA" dirty="0"/>
          </a:p>
        </p:txBody>
      </p:sp>
      <p:sp>
        <p:nvSpPr>
          <p:cNvPr id="4" name="Espace réservé du numéro de diapositive 3">
            <a:extLst>
              <a:ext uri="{FF2B5EF4-FFF2-40B4-BE49-F238E27FC236}">
                <a16:creationId xmlns:a16="http://schemas.microsoft.com/office/drawing/2014/main" id="{DFFE8F57-BD0D-4C79-AEF3-B88DF438A50D}"/>
              </a:ext>
            </a:extLst>
          </p:cNvPr>
          <p:cNvSpPr>
            <a:spLocks noGrp="1"/>
          </p:cNvSpPr>
          <p:nvPr>
            <p:ph type="sldNum" sz="quarter" idx="12"/>
          </p:nvPr>
        </p:nvSpPr>
        <p:spPr/>
        <p:txBody>
          <a:bodyPr/>
          <a:lstStyle/>
          <a:p>
            <a:fld id="{32E5CEFB-27AB-402A-8BAF-F4076560114F}" type="slidenum">
              <a:rPr lang="en-CA" smtClean="0"/>
              <a:t>15</a:t>
            </a:fld>
            <a:endParaRPr lang="en-CA"/>
          </a:p>
        </p:txBody>
      </p:sp>
      <p:sp>
        <p:nvSpPr>
          <p:cNvPr id="5" name="Rectangle 4">
            <a:extLst>
              <a:ext uri="{FF2B5EF4-FFF2-40B4-BE49-F238E27FC236}">
                <a16:creationId xmlns:a16="http://schemas.microsoft.com/office/drawing/2014/main" id="{F88FE051-B660-435D-8B03-38DB94317F4D}"/>
              </a:ext>
            </a:extLst>
          </p:cNvPr>
          <p:cNvSpPr/>
          <p:nvPr/>
        </p:nvSpPr>
        <p:spPr>
          <a:xfrm>
            <a:off x="480060" y="2094139"/>
            <a:ext cx="6078908" cy="523220"/>
          </a:xfrm>
          <a:prstGeom prst="rect">
            <a:avLst/>
          </a:prstGeom>
        </p:spPr>
        <p:txBody>
          <a:bodyPr wrap="none">
            <a:spAutoFit/>
          </a:bodyPr>
          <a:lstStyle/>
          <a:p>
            <a:r>
              <a:rPr lang="fr-CA" altLang="ja-JP" sz="2800" i="1" dirty="0">
                <a:solidFill>
                  <a:srgbClr val="33CCCC"/>
                </a:solidFill>
                <a:latin typeface="Gill Sans MT (Corps)" charset="0"/>
                <a:ea typeface="ＭＳ Ｐゴシック" panose="020B0600070205080204" pitchFamily="34" charset="-128"/>
              </a:rPr>
              <a:t>Les besoins de s</a:t>
            </a:r>
            <a:r>
              <a:rPr lang="fr-CA" altLang="ja-JP" sz="2800" i="1" dirty="0">
                <a:solidFill>
                  <a:srgbClr val="33CCCC"/>
                </a:solidFill>
                <a:ea typeface="ＭＳ Ｐゴシック" panose="020B0600070205080204" pitchFamily="34" charset="-128"/>
              </a:rPr>
              <a:t>é</a:t>
            </a:r>
            <a:r>
              <a:rPr lang="fr-CA" altLang="ja-JP" sz="2800" i="1" dirty="0">
                <a:solidFill>
                  <a:srgbClr val="33CCCC"/>
                </a:solidFill>
                <a:latin typeface="Gill Sans MT (Corps)" charset="0"/>
                <a:ea typeface="ＭＳ Ｐゴシック" panose="020B0600070205080204" pitchFamily="34" charset="-128"/>
              </a:rPr>
              <a:t>curit</a:t>
            </a:r>
            <a:r>
              <a:rPr lang="fr-CA" altLang="ja-JP" sz="2800" i="1" dirty="0">
                <a:solidFill>
                  <a:srgbClr val="33CCCC"/>
                </a:solidFill>
                <a:ea typeface="ＭＳ Ｐゴシック" panose="020B0600070205080204" pitchFamily="34" charset="-128"/>
              </a:rPr>
              <a:t>é</a:t>
            </a:r>
            <a:r>
              <a:rPr lang="fr-CA" altLang="ja-JP" sz="2800" i="1" dirty="0">
                <a:solidFill>
                  <a:srgbClr val="33CCCC"/>
                </a:solidFill>
                <a:latin typeface="Gill Sans MT (Corps)" charset="0"/>
                <a:ea typeface="ＭＳ Ｐゴシック" panose="020B0600070205080204" pitchFamily="34" charset="-128"/>
              </a:rPr>
              <a:t> et de confidentialit</a:t>
            </a:r>
            <a:r>
              <a:rPr lang="fr-CA" altLang="ja-JP" sz="2800" i="1" dirty="0">
                <a:solidFill>
                  <a:srgbClr val="33CCCC"/>
                </a:solidFill>
                <a:ea typeface="ＭＳ Ｐゴシック" panose="020B0600070205080204" pitchFamily="34" charset="-128"/>
              </a:rPr>
              <a:t>é </a:t>
            </a:r>
            <a:endParaRPr lang="fr-CA" sz="2800" dirty="0">
              <a:solidFill>
                <a:srgbClr val="33CCCC"/>
              </a:solidFill>
            </a:endParaRPr>
          </a:p>
        </p:txBody>
      </p:sp>
    </p:spTree>
    <p:extLst>
      <p:ext uri="{BB962C8B-B14F-4D97-AF65-F5344CB8AC3E}">
        <p14:creationId xmlns:p14="http://schemas.microsoft.com/office/powerpoint/2010/main" val="3815952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C0C5DB7-1B55-492B-9650-D87749E25754}"/>
              </a:ext>
            </a:extLst>
          </p:cNvPr>
          <p:cNvSpPr>
            <a:spLocks noGrp="1"/>
          </p:cNvSpPr>
          <p:nvPr>
            <p:ph type="title"/>
          </p:nvPr>
        </p:nvSpPr>
        <p:spPr>
          <a:xfrm>
            <a:off x="1451579" y="1141615"/>
            <a:ext cx="9603275" cy="970417"/>
          </a:xfrm>
        </p:spPr>
        <p:txBody>
          <a:bodyPr/>
          <a:lstStyle/>
          <a:p>
            <a:r>
              <a:rPr lang="fr-CA" dirty="0"/>
              <a:t>Répondre aux besoins, suite…</a:t>
            </a:r>
          </a:p>
        </p:txBody>
      </p:sp>
      <p:sp>
        <p:nvSpPr>
          <p:cNvPr id="3" name="Espace réservé du contenu 2">
            <a:extLst>
              <a:ext uri="{FF2B5EF4-FFF2-40B4-BE49-F238E27FC236}">
                <a16:creationId xmlns:a16="http://schemas.microsoft.com/office/drawing/2014/main" id="{E48E3726-74F6-4261-951A-624F62806F37}"/>
              </a:ext>
            </a:extLst>
          </p:cNvPr>
          <p:cNvSpPr>
            <a:spLocks noGrp="1"/>
          </p:cNvSpPr>
          <p:nvPr>
            <p:ph idx="1"/>
          </p:nvPr>
        </p:nvSpPr>
        <p:spPr>
          <a:xfrm>
            <a:off x="285404" y="2492328"/>
            <a:ext cx="11621192" cy="3450613"/>
          </a:xfrm>
        </p:spPr>
        <p:txBody>
          <a:bodyPr>
            <a:normAutofit fontScale="62500" lnSpcReduction="20000"/>
          </a:bodyPr>
          <a:lstStyle/>
          <a:p>
            <a:pPr>
              <a:buSzPct val="109000"/>
              <a:buFont typeface="Wingdings" panose="05000000000000000000" pitchFamily="2" charset="2"/>
              <a:buChar char="ü"/>
            </a:pPr>
            <a:r>
              <a:rPr lang="fr-CA" altLang="fr-FR" sz="2900" dirty="0">
                <a:latin typeface="Gill Sans MT (Corps)" charset="0"/>
                <a:ea typeface="ＭＳ Ｐゴシック" panose="020B0600070205080204" pitchFamily="34" charset="-128"/>
              </a:rPr>
              <a:t>Les femmes ont besoin de soutien pour apprivoiser leur nouveau rôle de cheffes de famille. </a:t>
            </a:r>
          </a:p>
          <a:p>
            <a:pPr>
              <a:buSzPct val="109000"/>
              <a:buFont typeface="Wingdings" panose="05000000000000000000" pitchFamily="2" charset="2"/>
              <a:buChar char="ü"/>
            </a:pPr>
            <a:r>
              <a:rPr lang="fr-CA" altLang="fr-FR" sz="2900" dirty="0">
                <a:latin typeface="Gill Sans MT (Corps)" charset="0"/>
                <a:ea typeface="ＭＳ Ｐゴシック" panose="020B0600070205080204" pitchFamily="34" charset="-128"/>
              </a:rPr>
              <a:t>Une grande majorit</a:t>
            </a:r>
            <a:r>
              <a:rPr lang="fr-CA" altLang="fr-FR" sz="2900" dirty="0">
                <a:ea typeface="ＭＳ Ｐゴシック" panose="020B0600070205080204" pitchFamily="34" charset="-128"/>
              </a:rPr>
              <a:t>é</a:t>
            </a:r>
            <a:r>
              <a:rPr lang="fr-CA" altLang="fr-FR" sz="2900" dirty="0">
                <a:latin typeface="Gill Sans MT (Corps)" charset="0"/>
                <a:ea typeface="ＭＳ Ｐゴシック" panose="020B0600070205080204" pitchFamily="34" charset="-128"/>
              </a:rPr>
              <a:t> de femmes manifestent : la peur, le manque de confiance, la faible estime de soi, des symptômes d</a:t>
            </a:r>
            <a:r>
              <a:rPr lang="fr-CA" altLang="fr-FR" sz="2900" dirty="0">
                <a:ea typeface="ＭＳ Ｐゴシック" panose="020B0600070205080204" pitchFamily="34" charset="-128"/>
              </a:rPr>
              <a:t>é</a:t>
            </a:r>
            <a:r>
              <a:rPr lang="fr-CA" altLang="fr-FR" sz="2900" dirty="0">
                <a:latin typeface="Gill Sans MT (Corps)" charset="0"/>
                <a:ea typeface="ＭＳ Ｐゴシック" panose="020B0600070205080204" pitchFamily="34" charset="-128"/>
              </a:rPr>
              <a:t>pressifs et de la culpabilit</a:t>
            </a:r>
            <a:r>
              <a:rPr lang="fr-CA" altLang="fr-FR" sz="2900" dirty="0">
                <a:ea typeface="ＭＳ Ｐゴシック" panose="020B0600070205080204" pitchFamily="34" charset="-128"/>
              </a:rPr>
              <a:t>é</a:t>
            </a:r>
            <a:r>
              <a:rPr lang="fr-CA" altLang="fr-FR" sz="2900" dirty="0">
                <a:latin typeface="Gill Sans MT (Corps)" charset="0"/>
                <a:ea typeface="ＭＳ Ｐゴシック" panose="020B0600070205080204" pitchFamily="34" charset="-128"/>
              </a:rPr>
              <a:t>. </a:t>
            </a:r>
          </a:p>
          <a:p>
            <a:pPr>
              <a:buSzPct val="109000"/>
              <a:buFont typeface="Wingdings" panose="05000000000000000000" pitchFamily="2" charset="2"/>
              <a:buChar char="ü"/>
            </a:pPr>
            <a:r>
              <a:rPr lang="fr-CA" altLang="fr-FR" sz="2900" dirty="0">
                <a:latin typeface="Gill Sans MT (Corps)" charset="0"/>
                <a:ea typeface="ＭＳ Ｐゴシック" panose="020B0600070205080204" pitchFamily="34" charset="-128"/>
              </a:rPr>
              <a:t>Ces femmes ont besoin de se reconstruire, de retrouver confiance en elles, de briser leur isolement et de cr</a:t>
            </a:r>
            <a:r>
              <a:rPr lang="fr-CA" altLang="fr-FR" sz="2900" dirty="0">
                <a:ea typeface="ＭＳ Ｐゴシック" panose="020B0600070205080204" pitchFamily="34" charset="-128"/>
              </a:rPr>
              <a:t>é</a:t>
            </a:r>
            <a:r>
              <a:rPr lang="fr-CA" altLang="fr-FR" sz="2900" dirty="0">
                <a:latin typeface="Gill Sans MT (Corps)" charset="0"/>
                <a:ea typeface="ＭＳ Ｐゴシック" panose="020B0600070205080204" pitchFamily="34" charset="-128"/>
              </a:rPr>
              <a:t>er des liens avec des femmes ayant v</a:t>
            </a:r>
            <a:r>
              <a:rPr lang="fr-CA" altLang="fr-FR" sz="2900" dirty="0">
                <a:ea typeface="ＭＳ Ｐゴシック" panose="020B0600070205080204" pitchFamily="34" charset="-128"/>
              </a:rPr>
              <a:t>é</a:t>
            </a:r>
            <a:r>
              <a:rPr lang="fr-CA" altLang="fr-FR" sz="2900" dirty="0">
                <a:latin typeface="Gill Sans MT (Corps)" charset="0"/>
                <a:ea typeface="ＭＳ Ｐゴシック" panose="020B0600070205080204" pitchFamily="34" charset="-128"/>
              </a:rPr>
              <a:t>cu des situations semblables. </a:t>
            </a:r>
          </a:p>
          <a:p>
            <a:pPr>
              <a:buSzPct val="109000"/>
              <a:buFont typeface="Wingdings" panose="05000000000000000000" pitchFamily="2" charset="2"/>
              <a:buChar char="ü"/>
            </a:pPr>
            <a:r>
              <a:rPr lang="fr-CA" altLang="fr-FR" sz="2900" i="1" dirty="0">
                <a:ea typeface="ＭＳ Ｐゴシック" panose="020B0600070205080204" pitchFamily="34" charset="-128"/>
              </a:rPr>
              <a:t>« </a:t>
            </a:r>
            <a:r>
              <a:rPr lang="fr-CA" altLang="fr-FR" sz="2900" i="1" dirty="0">
                <a:latin typeface="Gill Sans MT (Corps)" charset="0"/>
                <a:ea typeface="ＭＳ Ｐゴシック" panose="020B0600070205080204" pitchFamily="34" charset="-128"/>
              </a:rPr>
              <a:t>Les femmes qui ont eu recours aux maisons d</a:t>
            </a:r>
            <a:r>
              <a:rPr lang="fr-CA" altLang="fr-FR" sz="2900" i="1" dirty="0">
                <a:ea typeface="ＭＳ Ｐゴシック" panose="020B0600070205080204" pitchFamily="34" charset="-128"/>
              </a:rPr>
              <a:t>’</a:t>
            </a:r>
            <a:r>
              <a:rPr lang="fr-CA" altLang="ja-JP" sz="2900" i="1" dirty="0">
                <a:latin typeface="Gill Sans MT (Corps)" charset="0"/>
                <a:ea typeface="ＭＳ Ｐゴシック" panose="020B0600070205080204" pitchFamily="34" charset="-128"/>
              </a:rPr>
              <a:t>h</a:t>
            </a:r>
            <a:r>
              <a:rPr lang="fr-CA" altLang="ja-JP" sz="2900" i="1" dirty="0">
                <a:ea typeface="ＭＳ Ｐゴシック" panose="020B0600070205080204" pitchFamily="34" charset="-128"/>
              </a:rPr>
              <a:t>é</a:t>
            </a:r>
            <a:r>
              <a:rPr lang="fr-CA" altLang="ja-JP" sz="2900" i="1" dirty="0">
                <a:latin typeface="Gill Sans MT (Corps)" charset="0"/>
                <a:ea typeface="ＭＳ Ｐゴシック" panose="020B0600070205080204" pitchFamily="34" charset="-128"/>
              </a:rPr>
              <a:t>bergement de transition ont beaucoup de chances de signaler une </a:t>
            </a:r>
            <a:r>
              <a:rPr lang="fr-CA" altLang="ja-JP" sz="2900" i="1" dirty="0">
                <a:ea typeface="ＭＳ Ｐゴシック" panose="020B0600070205080204" pitchFamily="34" charset="-128"/>
              </a:rPr>
              <a:t>é</a:t>
            </a:r>
            <a:r>
              <a:rPr lang="fr-CA" altLang="ja-JP" sz="2900" i="1" dirty="0">
                <a:latin typeface="Gill Sans MT (Corps)" charset="0"/>
                <a:ea typeface="ＭＳ Ｐゴシック" panose="020B0600070205080204" pitchFamily="34" charset="-128"/>
              </a:rPr>
              <a:t>volution positive de leur sentiment de s</a:t>
            </a:r>
            <a:r>
              <a:rPr lang="fr-CA" altLang="ja-JP" sz="2900" i="1" dirty="0">
                <a:ea typeface="ＭＳ Ｐゴシック" panose="020B0600070205080204" pitchFamily="34" charset="-128"/>
              </a:rPr>
              <a:t>é</a:t>
            </a:r>
            <a:r>
              <a:rPr lang="fr-CA" altLang="ja-JP" sz="2900" i="1" dirty="0">
                <a:latin typeface="Gill Sans MT (Corps)" charset="0"/>
                <a:ea typeface="ＭＳ Ｐゴシック" panose="020B0600070205080204" pitchFamily="34" charset="-128"/>
              </a:rPr>
              <a:t>curit</a:t>
            </a:r>
            <a:r>
              <a:rPr lang="fr-CA" altLang="ja-JP" sz="2900" i="1" dirty="0">
                <a:ea typeface="ＭＳ Ｐゴシック" panose="020B0600070205080204" pitchFamily="34" charset="-128"/>
              </a:rPr>
              <a:t>é</a:t>
            </a:r>
            <a:r>
              <a:rPr lang="fr-CA" altLang="ja-JP" sz="2900" i="1" dirty="0">
                <a:latin typeface="Gill Sans MT (Corps)" charset="0"/>
                <a:ea typeface="ＭＳ Ｐゴシック" panose="020B0600070205080204" pitchFamily="34" charset="-128"/>
              </a:rPr>
              <a:t> personnelle, de leur participation sociale ainsi que des effets positifs sur leurs enfants. En g</a:t>
            </a:r>
            <a:r>
              <a:rPr lang="fr-CA" altLang="ja-JP" sz="2900" i="1" dirty="0">
                <a:ea typeface="ＭＳ Ｐゴシック" panose="020B0600070205080204" pitchFamily="34" charset="-128"/>
              </a:rPr>
              <a:t>é</a:t>
            </a:r>
            <a:r>
              <a:rPr lang="fr-CA" altLang="ja-JP" sz="2900" i="1" dirty="0">
                <a:latin typeface="Gill Sans MT (Corps)" charset="0"/>
                <a:ea typeface="ＭＳ Ｐゴシック" panose="020B0600070205080204" pitchFamily="34" charset="-128"/>
              </a:rPr>
              <a:t>n</a:t>
            </a:r>
            <a:r>
              <a:rPr lang="fr-CA" altLang="ja-JP" sz="2900" i="1" dirty="0">
                <a:ea typeface="ＭＳ Ｐゴシック" panose="020B0600070205080204" pitchFamily="34" charset="-128"/>
              </a:rPr>
              <a:t>é</a:t>
            </a:r>
            <a:r>
              <a:rPr lang="fr-CA" altLang="ja-JP" sz="2900" i="1" dirty="0">
                <a:latin typeface="Gill Sans MT (Corps)" charset="0"/>
                <a:ea typeface="ＭＳ Ｐゴシック" panose="020B0600070205080204" pitchFamily="34" charset="-128"/>
              </a:rPr>
              <a:t>ral, les femmes (</a:t>
            </a:r>
            <a:r>
              <a:rPr lang="fr-CA" altLang="ja-JP" sz="2900" i="1" dirty="0">
                <a:ea typeface="ＭＳ Ｐゴシック" panose="020B0600070205080204" pitchFamily="34" charset="-128"/>
              </a:rPr>
              <a:t>…</a:t>
            </a:r>
            <a:r>
              <a:rPr lang="fr-CA" altLang="ja-JP" sz="2900" i="1" dirty="0">
                <a:latin typeface="Gill Sans MT (Corps)" charset="0"/>
                <a:ea typeface="ＭＳ Ｐゴシック" panose="020B0600070205080204" pitchFamily="34" charset="-128"/>
              </a:rPr>
              <a:t>) sont tr</a:t>
            </a:r>
            <a:r>
              <a:rPr lang="fr-CA" altLang="ja-JP" sz="2900" i="1" dirty="0">
                <a:ea typeface="ＭＳ Ｐゴシック" panose="020B0600070205080204" pitchFamily="34" charset="-128"/>
              </a:rPr>
              <a:t>è</a:t>
            </a:r>
            <a:r>
              <a:rPr lang="fr-CA" altLang="ja-JP" sz="2900" i="1" dirty="0">
                <a:latin typeface="Gill Sans MT (Corps)" charset="0"/>
                <a:ea typeface="ＭＳ Ｐゴシック" panose="020B0600070205080204" pitchFamily="34" charset="-128"/>
              </a:rPr>
              <a:t>s satisfaites des lieux et de la fa</a:t>
            </a:r>
            <a:r>
              <a:rPr lang="fr-CA" altLang="ja-JP" sz="2900" i="1" dirty="0">
                <a:ea typeface="ＭＳ Ｐゴシック" panose="020B0600070205080204" pitchFamily="34" charset="-128"/>
              </a:rPr>
              <a:t>ç</a:t>
            </a:r>
            <a:r>
              <a:rPr lang="fr-CA" altLang="ja-JP" sz="2900" i="1" dirty="0">
                <a:latin typeface="Gill Sans MT (Corps)" charset="0"/>
                <a:ea typeface="ＭＳ Ｐゴシック" panose="020B0600070205080204" pitchFamily="34" charset="-128"/>
              </a:rPr>
              <a:t>on dont on r</a:t>
            </a:r>
            <a:r>
              <a:rPr lang="fr-CA" altLang="ja-JP" sz="2900" i="1" dirty="0">
                <a:ea typeface="ＭＳ Ｐゴシック" panose="020B0600070205080204" pitchFamily="34" charset="-128"/>
              </a:rPr>
              <a:t>é</a:t>
            </a:r>
            <a:r>
              <a:rPr lang="fr-CA" altLang="ja-JP" sz="2900" i="1" dirty="0">
                <a:latin typeface="Gill Sans MT (Corps)" charset="0"/>
                <a:ea typeface="ＭＳ Ｐゴシック" panose="020B0600070205080204" pitchFamily="34" charset="-128"/>
              </a:rPr>
              <a:t>pond </a:t>
            </a:r>
            <a:r>
              <a:rPr lang="fr-CA" altLang="ja-JP" sz="2900" i="1" dirty="0">
                <a:ea typeface="ＭＳ Ｐゴシック" panose="020B0600070205080204" pitchFamily="34" charset="-128"/>
              </a:rPr>
              <a:t>à</a:t>
            </a:r>
            <a:r>
              <a:rPr lang="fr-CA" altLang="ja-JP" sz="2900" i="1" dirty="0">
                <a:latin typeface="Gill Sans MT (Corps)" charset="0"/>
                <a:ea typeface="ＭＳ Ｐゴシック" panose="020B0600070205080204" pitchFamily="34" charset="-128"/>
              </a:rPr>
              <a:t> leurs besoins</a:t>
            </a:r>
            <a:r>
              <a:rPr lang="fr-CA" altLang="ja-JP" sz="2900" i="1" dirty="0">
                <a:ea typeface="ＭＳ Ｐゴシック" panose="020B0600070205080204" pitchFamily="34" charset="-128"/>
              </a:rPr>
              <a:t> »</a:t>
            </a:r>
            <a:r>
              <a:rPr lang="fr-CA" altLang="ja-JP" sz="2900" dirty="0">
                <a:latin typeface="Gill Sans MT (Corps)" charset="0"/>
                <a:ea typeface="ＭＳ Ｐゴシック" panose="020B0600070205080204" pitchFamily="34" charset="-128"/>
              </a:rPr>
              <a:t> (SCHL). </a:t>
            </a:r>
            <a:endParaRPr lang="fr-CA" altLang="fr-FR" sz="2900" dirty="0">
              <a:latin typeface="Gill Sans MT (Corps)" charset="0"/>
              <a:ea typeface="ＭＳ Ｐゴシック" panose="020B0600070205080204" pitchFamily="34" charset="-128"/>
            </a:endParaRPr>
          </a:p>
          <a:p>
            <a:pPr>
              <a:buSzPct val="109000"/>
              <a:buFont typeface="Wingdings" panose="05000000000000000000" pitchFamily="2" charset="2"/>
              <a:buChar char="ü"/>
            </a:pPr>
            <a:r>
              <a:rPr lang="fr-CA" altLang="fr-FR" sz="2900" dirty="0">
                <a:latin typeface="Gill Sans MT (Corps)" charset="0"/>
                <a:ea typeface="ＭＳ Ｐゴシック" panose="020B0600070205080204" pitchFamily="34" charset="-128"/>
              </a:rPr>
              <a:t>Les femmes ont l</a:t>
            </a:r>
            <a:r>
              <a:rPr lang="fr-CA" altLang="fr-FR" sz="2900" dirty="0">
                <a:ea typeface="ＭＳ Ｐゴシック" panose="020B0600070205080204" pitchFamily="34" charset="-128"/>
              </a:rPr>
              <a:t>’</a:t>
            </a:r>
            <a:r>
              <a:rPr lang="fr-CA" altLang="ja-JP" sz="2900" dirty="0">
                <a:latin typeface="Gill Sans MT (Corps)" charset="0"/>
                <a:ea typeface="ＭＳ Ｐゴシック" panose="020B0600070205080204" pitchFamily="34" charset="-128"/>
              </a:rPr>
              <a:t>occasion de trouver un emploi, de suivre des cours, d</a:t>
            </a:r>
            <a:r>
              <a:rPr lang="fr-CA" altLang="fr-FR" sz="2900" dirty="0">
                <a:ea typeface="ＭＳ Ｐゴシック" panose="020B0600070205080204" pitchFamily="34" charset="-128"/>
              </a:rPr>
              <a:t>’</a:t>
            </a:r>
            <a:r>
              <a:rPr lang="fr-CA" altLang="ja-JP" sz="2900" dirty="0">
                <a:latin typeface="Gill Sans MT (Corps)" charset="0"/>
                <a:ea typeface="ＭＳ Ｐゴシック" panose="020B0600070205080204" pitchFamily="34" charset="-128"/>
              </a:rPr>
              <a:t>am</a:t>
            </a:r>
            <a:r>
              <a:rPr lang="fr-CA" altLang="ja-JP" sz="2900" dirty="0">
                <a:ea typeface="ＭＳ Ｐゴシック" panose="020B0600070205080204" pitchFamily="34" charset="-128"/>
              </a:rPr>
              <a:t>é</a:t>
            </a:r>
            <a:r>
              <a:rPr lang="fr-CA" altLang="ja-JP" sz="2900" dirty="0">
                <a:latin typeface="Gill Sans MT (Corps)" charset="0"/>
                <a:ea typeface="ＭＳ Ｐゴシック" panose="020B0600070205080204" pitchFamily="34" charset="-128"/>
              </a:rPr>
              <a:t>liorer leur situation financi</a:t>
            </a:r>
            <a:r>
              <a:rPr lang="fr-CA" altLang="ja-JP" sz="2900" dirty="0">
                <a:ea typeface="ＭＳ Ｐゴシック" panose="020B0600070205080204" pitchFamily="34" charset="-128"/>
              </a:rPr>
              <a:t>è</a:t>
            </a:r>
            <a:r>
              <a:rPr lang="fr-CA" altLang="ja-JP" sz="2900" dirty="0">
                <a:latin typeface="Gill Sans MT (Corps)" charset="0"/>
                <a:ea typeface="ＭＳ Ｐゴシック" panose="020B0600070205080204" pitchFamily="34" charset="-128"/>
              </a:rPr>
              <a:t>re, de r</a:t>
            </a:r>
            <a:r>
              <a:rPr lang="fr-CA" altLang="ja-JP" sz="2900" dirty="0">
                <a:ea typeface="ＭＳ Ｐゴシック" panose="020B0600070205080204" pitchFamily="34" charset="-128"/>
              </a:rPr>
              <a:t>é</a:t>
            </a:r>
            <a:r>
              <a:rPr lang="fr-CA" altLang="ja-JP" sz="2900" dirty="0">
                <a:latin typeface="Gill Sans MT (Corps)" charset="0"/>
                <a:ea typeface="ＭＳ Ｐゴシック" panose="020B0600070205080204" pitchFamily="34" charset="-128"/>
              </a:rPr>
              <a:t>gler les questions juridiques li</a:t>
            </a:r>
            <a:r>
              <a:rPr lang="fr-CA" altLang="ja-JP" sz="2900" dirty="0">
                <a:ea typeface="ＭＳ Ｐゴシック" panose="020B0600070205080204" pitchFamily="34" charset="-128"/>
              </a:rPr>
              <a:t>é</a:t>
            </a:r>
            <a:r>
              <a:rPr lang="fr-CA" altLang="ja-JP" sz="2900" dirty="0">
                <a:latin typeface="Gill Sans MT (Corps)" charset="0"/>
                <a:ea typeface="ＭＳ Ｐゴシック" panose="020B0600070205080204" pitchFamily="34" charset="-128"/>
              </a:rPr>
              <a:t>es </a:t>
            </a:r>
            <a:r>
              <a:rPr lang="fr-CA" altLang="ja-JP" sz="2900" dirty="0">
                <a:ea typeface="ＭＳ Ｐゴシック" panose="020B0600070205080204" pitchFamily="34" charset="-128"/>
              </a:rPr>
              <a:t>à</a:t>
            </a:r>
            <a:r>
              <a:rPr lang="fr-CA" altLang="ja-JP" sz="2900" dirty="0">
                <a:latin typeface="Gill Sans MT (Corps)" charset="0"/>
                <a:ea typeface="ＭＳ Ｐゴシック" panose="020B0600070205080204" pitchFamily="34" charset="-128"/>
              </a:rPr>
              <a:t> la s</a:t>
            </a:r>
            <a:r>
              <a:rPr lang="fr-CA" altLang="ja-JP" sz="2900" dirty="0">
                <a:ea typeface="ＭＳ Ｐゴシック" panose="020B0600070205080204" pitchFamily="34" charset="-128"/>
              </a:rPr>
              <a:t>é</a:t>
            </a:r>
            <a:r>
              <a:rPr lang="fr-CA" altLang="ja-JP" sz="2900" dirty="0">
                <a:latin typeface="Gill Sans MT (Corps)" charset="0"/>
                <a:ea typeface="ＭＳ Ｐゴシック" panose="020B0600070205080204" pitchFamily="34" charset="-128"/>
              </a:rPr>
              <a:t>paration ou </a:t>
            </a:r>
            <a:r>
              <a:rPr lang="fr-CA" altLang="ja-JP" sz="2900" dirty="0">
                <a:ea typeface="ＭＳ Ｐゴシック" panose="020B0600070205080204" pitchFamily="34" charset="-128"/>
              </a:rPr>
              <a:t>à</a:t>
            </a:r>
            <a:r>
              <a:rPr lang="fr-CA" altLang="ja-JP" sz="2900" dirty="0">
                <a:latin typeface="Gill Sans MT (Corps)" charset="0"/>
                <a:ea typeface="ＭＳ Ｐゴシック" panose="020B0600070205080204" pitchFamily="34" charset="-128"/>
              </a:rPr>
              <a:t> la garde des enfants, etc. </a:t>
            </a:r>
            <a:endParaRPr lang="fr-CA" altLang="fr-FR" sz="2900" dirty="0">
              <a:latin typeface="Gill Sans MT (Corps)" charset="0"/>
              <a:ea typeface="ＭＳ Ｐゴシック" panose="020B0600070205080204" pitchFamily="34" charset="-128"/>
            </a:endParaRPr>
          </a:p>
          <a:p>
            <a:endParaRPr lang="fr-CA" dirty="0"/>
          </a:p>
        </p:txBody>
      </p:sp>
      <p:sp>
        <p:nvSpPr>
          <p:cNvPr id="4" name="Espace réservé du numéro de diapositive 3">
            <a:extLst>
              <a:ext uri="{FF2B5EF4-FFF2-40B4-BE49-F238E27FC236}">
                <a16:creationId xmlns:a16="http://schemas.microsoft.com/office/drawing/2014/main" id="{0C197C8A-FB7D-4DA3-A228-7B5FC58EDC71}"/>
              </a:ext>
            </a:extLst>
          </p:cNvPr>
          <p:cNvSpPr>
            <a:spLocks noGrp="1"/>
          </p:cNvSpPr>
          <p:nvPr>
            <p:ph type="sldNum" sz="quarter" idx="12"/>
          </p:nvPr>
        </p:nvSpPr>
        <p:spPr/>
        <p:txBody>
          <a:bodyPr/>
          <a:lstStyle/>
          <a:p>
            <a:fld id="{32E5CEFB-27AB-402A-8BAF-F4076560114F}" type="slidenum">
              <a:rPr lang="en-CA" smtClean="0"/>
              <a:t>16</a:t>
            </a:fld>
            <a:endParaRPr lang="en-CA"/>
          </a:p>
        </p:txBody>
      </p:sp>
      <p:sp>
        <p:nvSpPr>
          <p:cNvPr id="5" name="Rectangle 4">
            <a:extLst>
              <a:ext uri="{FF2B5EF4-FFF2-40B4-BE49-F238E27FC236}">
                <a16:creationId xmlns:a16="http://schemas.microsoft.com/office/drawing/2014/main" id="{58012EBD-F3CF-4B6F-B8D0-5272AD8C5354}"/>
              </a:ext>
            </a:extLst>
          </p:cNvPr>
          <p:cNvSpPr/>
          <p:nvPr/>
        </p:nvSpPr>
        <p:spPr>
          <a:xfrm>
            <a:off x="317195" y="1975258"/>
            <a:ext cx="3164649" cy="523220"/>
          </a:xfrm>
          <a:prstGeom prst="rect">
            <a:avLst/>
          </a:prstGeom>
        </p:spPr>
        <p:txBody>
          <a:bodyPr wrap="none">
            <a:spAutoFit/>
          </a:bodyPr>
          <a:lstStyle/>
          <a:p>
            <a:r>
              <a:rPr lang="fr-CA" altLang="fr-FR" sz="2800" i="1" dirty="0">
                <a:solidFill>
                  <a:srgbClr val="33CCCC"/>
                </a:solidFill>
                <a:latin typeface="Gill Sans MT (Corps)" charset="0"/>
                <a:ea typeface="ＭＳ Ｐゴシック" panose="020B0600070205080204" pitchFamily="34" charset="-128"/>
              </a:rPr>
              <a:t>Les besoins de soutien</a:t>
            </a:r>
            <a:endParaRPr lang="fr-CA" sz="2800" dirty="0">
              <a:solidFill>
                <a:srgbClr val="33CCCC"/>
              </a:solidFill>
            </a:endParaRPr>
          </a:p>
        </p:txBody>
      </p:sp>
    </p:spTree>
    <p:extLst>
      <p:ext uri="{BB962C8B-B14F-4D97-AF65-F5344CB8AC3E}">
        <p14:creationId xmlns:p14="http://schemas.microsoft.com/office/powerpoint/2010/main" val="2004711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8655DE-12B3-4140-82A4-9412DAECDDC9}"/>
              </a:ext>
            </a:extLst>
          </p:cNvPr>
          <p:cNvSpPr>
            <a:spLocks noGrp="1"/>
          </p:cNvSpPr>
          <p:nvPr>
            <p:ph type="title"/>
          </p:nvPr>
        </p:nvSpPr>
        <p:spPr>
          <a:xfrm>
            <a:off x="1418328" y="1302551"/>
            <a:ext cx="9603275" cy="773099"/>
          </a:xfrm>
        </p:spPr>
        <p:txBody>
          <a:bodyPr>
            <a:normAutofit/>
          </a:bodyPr>
          <a:lstStyle/>
          <a:p>
            <a:r>
              <a:rPr lang="fr-CA" sz="2800" dirty="0"/>
              <a:t>Ce n’est pas un HLM !</a:t>
            </a:r>
          </a:p>
        </p:txBody>
      </p:sp>
      <p:sp>
        <p:nvSpPr>
          <p:cNvPr id="3" name="Espace réservé du contenu 2">
            <a:extLst>
              <a:ext uri="{FF2B5EF4-FFF2-40B4-BE49-F238E27FC236}">
                <a16:creationId xmlns:a16="http://schemas.microsoft.com/office/drawing/2014/main" id="{09634DA7-7BAD-4CA5-AEC8-0164D0D97EF5}"/>
              </a:ext>
            </a:extLst>
          </p:cNvPr>
          <p:cNvSpPr>
            <a:spLocks noGrp="1"/>
          </p:cNvSpPr>
          <p:nvPr>
            <p:ph idx="1"/>
          </p:nvPr>
        </p:nvSpPr>
        <p:spPr>
          <a:xfrm>
            <a:off x="480060" y="2115586"/>
            <a:ext cx="11592790" cy="2301243"/>
          </a:xfrm>
        </p:spPr>
        <p:txBody>
          <a:bodyPr>
            <a:normAutofit fontScale="92500" lnSpcReduction="10000"/>
          </a:bodyPr>
          <a:lstStyle/>
          <a:p>
            <a:pPr marL="0" indent="0" algn="just">
              <a:buNone/>
            </a:pPr>
            <a:r>
              <a:rPr lang="fr-CA" dirty="0"/>
              <a:t>Les maisons de 2</a:t>
            </a:r>
            <a:r>
              <a:rPr lang="fr-CA" baseline="30000" dirty="0"/>
              <a:t>e</a:t>
            </a:r>
            <a:r>
              <a:rPr lang="fr-CA" dirty="0"/>
              <a:t> étape ne sont donc pas des logements en attendant un HLM ou une autre forme de logement social.  </a:t>
            </a:r>
          </a:p>
          <a:p>
            <a:pPr marL="0" indent="0" algn="just">
              <a:buNone/>
            </a:pPr>
            <a:r>
              <a:rPr lang="fr-CA" dirty="0"/>
              <a:t>Les maisons de 2</a:t>
            </a:r>
            <a:r>
              <a:rPr lang="fr-CA" baseline="30000" dirty="0"/>
              <a:t>e</a:t>
            </a:r>
            <a:r>
              <a:rPr lang="fr-CA" dirty="0"/>
              <a:t> étape s’inscrivent sur un continuum de services d’aide en violence conjugale. Les 2</a:t>
            </a:r>
            <a:r>
              <a:rPr lang="fr-CA" baseline="30000" dirty="0"/>
              <a:t>e</a:t>
            </a:r>
            <a:r>
              <a:rPr lang="fr-CA" dirty="0"/>
              <a:t> étape viennent compléter le travail fait en 1</a:t>
            </a:r>
            <a:r>
              <a:rPr lang="fr-CA" baseline="30000" dirty="0"/>
              <a:t>er</a:t>
            </a:r>
            <a:r>
              <a:rPr lang="fr-CA" dirty="0"/>
              <a:t> étape et elles offre aux femmes un temps pour se poser, pour se retrouver et, en toute sécurité, décider vers où elles veulent aller.</a:t>
            </a:r>
          </a:p>
          <a:p>
            <a:pPr marL="0" indent="0" algn="just">
              <a:buNone/>
            </a:pPr>
            <a:r>
              <a:rPr lang="fr-CA" dirty="0"/>
              <a:t>8 % des femmes séjournant en MH1 ont besoin de poursuivre en MH2</a:t>
            </a:r>
          </a:p>
          <a:p>
            <a:endParaRPr lang="fr-CA" dirty="0"/>
          </a:p>
          <a:p>
            <a:pPr marL="0" indent="0">
              <a:buNone/>
            </a:pPr>
            <a:endParaRPr lang="fr-CA" dirty="0"/>
          </a:p>
        </p:txBody>
      </p:sp>
      <p:sp>
        <p:nvSpPr>
          <p:cNvPr id="4" name="Espace réservé du numéro de diapositive 3">
            <a:extLst>
              <a:ext uri="{FF2B5EF4-FFF2-40B4-BE49-F238E27FC236}">
                <a16:creationId xmlns:a16="http://schemas.microsoft.com/office/drawing/2014/main" id="{217AD89D-8D43-475E-80E9-3AE737C79769}"/>
              </a:ext>
            </a:extLst>
          </p:cNvPr>
          <p:cNvSpPr>
            <a:spLocks noGrp="1"/>
          </p:cNvSpPr>
          <p:nvPr>
            <p:ph type="sldNum" sz="quarter" idx="12"/>
          </p:nvPr>
        </p:nvSpPr>
        <p:spPr/>
        <p:txBody>
          <a:bodyPr/>
          <a:lstStyle/>
          <a:p>
            <a:fld id="{32E5CEFB-27AB-402A-8BAF-F4076560114F}" type="slidenum">
              <a:rPr lang="en-CA" smtClean="0"/>
              <a:t>17</a:t>
            </a:fld>
            <a:endParaRPr lang="en-CA"/>
          </a:p>
        </p:txBody>
      </p:sp>
      <p:sp>
        <p:nvSpPr>
          <p:cNvPr id="5" name="ZoneTexte 4">
            <a:extLst>
              <a:ext uri="{FF2B5EF4-FFF2-40B4-BE49-F238E27FC236}">
                <a16:creationId xmlns:a16="http://schemas.microsoft.com/office/drawing/2014/main" id="{733A7AC7-CD10-4764-83F0-0605EB878E91}"/>
              </a:ext>
            </a:extLst>
          </p:cNvPr>
          <p:cNvSpPr txBox="1"/>
          <p:nvPr/>
        </p:nvSpPr>
        <p:spPr>
          <a:xfrm>
            <a:off x="4396047" y="4587242"/>
            <a:ext cx="7543800" cy="1323439"/>
          </a:xfrm>
          <a:prstGeom prst="rect">
            <a:avLst/>
          </a:prstGeom>
          <a:gradFill flip="none" rotWithShape="1">
            <a:gsLst>
              <a:gs pos="99000">
                <a:srgbClr val="00B9BB">
                  <a:alpha val="58000"/>
                </a:srgbClr>
              </a:gs>
              <a:gs pos="20000">
                <a:srgbClr val="FFFFFF"/>
              </a:gs>
            </a:gsLst>
            <a:lin ang="0" scaled="1"/>
            <a:tileRect/>
          </a:gradFill>
          <a:ln>
            <a:noFill/>
          </a:ln>
          <a:effectLst/>
        </p:spPr>
        <p:style>
          <a:lnRef idx="1">
            <a:schemeClr val="accent1"/>
          </a:lnRef>
          <a:fillRef idx="2">
            <a:schemeClr val="accent1"/>
          </a:fillRef>
          <a:effectRef idx="1">
            <a:schemeClr val="accent1"/>
          </a:effectRef>
          <a:fontRef idx="minor">
            <a:schemeClr val="dk1"/>
          </a:fontRef>
        </p:style>
        <p:txBody>
          <a:bodyPr wrap="square" rtlCol="0">
            <a:spAutoFit/>
          </a:bodyPr>
          <a:lstStyle/>
          <a:p>
            <a:pPr algn="r"/>
            <a:r>
              <a:rPr lang="fr-CA" sz="2000" dirty="0"/>
              <a:t>Être hébergée en 2</a:t>
            </a:r>
            <a:r>
              <a:rPr lang="fr-CA" sz="2000" baseline="30000" dirty="0"/>
              <a:t>e</a:t>
            </a:r>
            <a:r>
              <a:rPr lang="fr-CA" sz="2000" dirty="0"/>
              <a:t> étape, c’est un choix qu’une femme peut faire...  </a:t>
            </a:r>
            <a:r>
              <a:rPr lang="fr-FR" sz="2000" dirty="0"/>
              <a:t>s</a:t>
            </a:r>
            <a:r>
              <a:rPr lang="fr-CA" sz="2000" dirty="0" err="1"/>
              <a:t>elon</a:t>
            </a:r>
            <a:r>
              <a:rPr lang="fr-CA" sz="2000" dirty="0"/>
              <a:t> ses besoins. </a:t>
            </a:r>
          </a:p>
          <a:p>
            <a:pPr algn="r"/>
            <a:r>
              <a:rPr lang="fr-CA" sz="2000" dirty="0"/>
              <a:t>Elle devra s’investir dans son plan d’intervention et dans les démarches de réorganisation de vie.</a:t>
            </a:r>
            <a:endParaRPr lang="fr-CA" sz="2000" i="1" dirty="0"/>
          </a:p>
        </p:txBody>
      </p:sp>
    </p:spTree>
    <p:extLst>
      <p:ext uri="{BB962C8B-B14F-4D97-AF65-F5344CB8AC3E}">
        <p14:creationId xmlns:p14="http://schemas.microsoft.com/office/powerpoint/2010/main" val="1699283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lt">
                                    <p:tmPct val="0"/>
                                  </p:iterate>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8B399BB-FEE5-41BD-97D6-B30F42247879}"/>
              </a:ext>
            </a:extLst>
          </p:cNvPr>
          <p:cNvSpPr>
            <a:spLocks noGrp="1"/>
          </p:cNvSpPr>
          <p:nvPr>
            <p:ph type="title"/>
          </p:nvPr>
        </p:nvSpPr>
        <p:spPr>
          <a:xfrm>
            <a:off x="1451579" y="1119447"/>
            <a:ext cx="9603275" cy="734307"/>
          </a:xfrm>
        </p:spPr>
        <p:txBody>
          <a:bodyPr/>
          <a:lstStyle/>
          <a:p>
            <a:r>
              <a:rPr lang="fr-CA" dirty="0"/>
              <a:t>Pourquoi choisir une maison de 2</a:t>
            </a:r>
            <a:r>
              <a:rPr lang="fr-CA" baseline="30000" dirty="0"/>
              <a:t>e</a:t>
            </a:r>
            <a:r>
              <a:rPr lang="fr-CA" dirty="0"/>
              <a:t> étape?</a:t>
            </a:r>
          </a:p>
        </p:txBody>
      </p:sp>
      <p:sp>
        <p:nvSpPr>
          <p:cNvPr id="3" name="Espace réservé du contenu 2">
            <a:extLst>
              <a:ext uri="{FF2B5EF4-FFF2-40B4-BE49-F238E27FC236}">
                <a16:creationId xmlns:a16="http://schemas.microsoft.com/office/drawing/2014/main" id="{6DD38AF5-CF84-4612-A323-B3E286EFB941}"/>
              </a:ext>
            </a:extLst>
          </p:cNvPr>
          <p:cNvSpPr>
            <a:spLocks noGrp="1"/>
          </p:cNvSpPr>
          <p:nvPr>
            <p:ph idx="1"/>
          </p:nvPr>
        </p:nvSpPr>
        <p:spPr>
          <a:xfrm>
            <a:off x="365761" y="2015732"/>
            <a:ext cx="7741919" cy="4019308"/>
          </a:xfrm>
        </p:spPr>
        <p:txBody>
          <a:bodyPr>
            <a:normAutofit fontScale="62500" lnSpcReduction="20000"/>
          </a:bodyPr>
          <a:lstStyle/>
          <a:p>
            <a:r>
              <a:rPr lang="fr-CA" sz="2600" dirty="0"/>
              <a:t>Parce que la </a:t>
            </a:r>
            <a:r>
              <a:rPr lang="fr-CA" sz="2600" b="1" dirty="0"/>
              <a:t>sécurité </a:t>
            </a:r>
            <a:r>
              <a:rPr lang="fr-CA" sz="2600" dirty="0"/>
              <a:t>permet aux femmes…</a:t>
            </a:r>
          </a:p>
          <a:p>
            <a:pPr marL="0" indent="0">
              <a:buNone/>
            </a:pPr>
            <a:r>
              <a:rPr lang="fr-CA" dirty="0"/>
              <a:t>	- de vivre dans un environnement sécurisant;</a:t>
            </a:r>
          </a:p>
          <a:p>
            <a:pPr marL="0" indent="0">
              <a:buNone/>
            </a:pPr>
            <a:r>
              <a:rPr lang="fr-CA" dirty="0"/>
              <a:t>	- de réduire leur niveau d’anxiété relié à la dangerosité;</a:t>
            </a:r>
          </a:p>
          <a:p>
            <a:pPr marL="0" indent="0">
              <a:buNone/>
            </a:pPr>
            <a:r>
              <a:rPr lang="fr-CA" dirty="0"/>
              <a:t>	- de réduire le risque d’homicide conjugale lié à la VCPS.</a:t>
            </a:r>
          </a:p>
          <a:p>
            <a:r>
              <a:rPr lang="fr-CA" sz="2600" dirty="0"/>
              <a:t>Parce que les </a:t>
            </a:r>
            <a:r>
              <a:rPr lang="fr-CA" sz="2600" b="1" dirty="0"/>
              <a:t>services d’intervention spécialisés en VCPS </a:t>
            </a:r>
            <a:r>
              <a:rPr lang="fr-CA" sz="2600" dirty="0"/>
              <a:t>permettent aux femmes</a:t>
            </a:r>
          </a:p>
          <a:p>
            <a:pPr marL="0" indent="0">
              <a:buNone/>
            </a:pPr>
            <a:r>
              <a:rPr lang="fr-CA" dirty="0"/>
              <a:t>	- d’améliorer leur qualité de vie;</a:t>
            </a:r>
          </a:p>
          <a:p>
            <a:pPr marL="0" indent="0">
              <a:buNone/>
            </a:pPr>
            <a:r>
              <a:rPr lang="fr-CA" dirty="0"/>
              <a:t>	- de diminuer l’incidence de la VCPS dans leur vie et dans celle de leurs enfants;</a:t>
            </a:r>
          </a:p>
          <a:p>
            <a:pPr marL="0" indent="0">
              <a:buNone/>
            </a:pPr>
            <a:r>
              <a:rPr lang="fr-CA" dirty="0"/>
              <a:t>	- de faire reconnaitre et faire valoir leurs droits.</a:t>
            </a:r>
          </a:p>
          <a:p>
            <a:r>
              <a:rPr lang="fr-CA" sz="2600" dirty="0"/>
              <a:t>Parce que le </a:t>
            </a:r>
            <a:r>
              <a:rPr lang="fr-CA" sz="2600" b="1" dirty="0"/>
              <a:t>logement temporaire </a:t>
            </a:r>
            <a:r>
              <a:rPr lang="fr-CA" sz="2600" dirty="0"/>
              <a:t>permet aux femmes…</a:t>
            </a:r>
          </a:p>
          <a:p>
            <a:pPr marL="0" indent="0">
              <a:buNone/>
            </a:pPr>
            <a:r>
              <a:rPr lang="fr-CA" dirty="0"/>
              <a:t>	- de s’arrêter afin de reprendre leur souffle;</a:t>
            </a:r>
          </a:p>
          <a:p>
            <a:pPr marL="0" indent="0">
              <a:buNone/>
            </a:pPr>
            <a:r>
              <a:rPr lang="fr-CA" dirty="0"/>
              <a:t>	- de quitter la survie et d’explorer leur nouvelle vie;</a:t>
            </a:r>
          </a:p>
          <a:p>
            <a:pPr marL="0" indent="0">
              <a:buNone/>
            </a:pPr>
            <a:r>
              <a:rPr lang="fr-CA" dirty="0"/>
              <a:t>	- de faciliter la réponse à leurs besoins de base.</a:t>
            </a:r>
          </a:p>
        </p:txBody>
      </p:sp>
      <p:sp>
        <p:nvSpPr>
          <p:cNvPr id="4" name="Espace réservé du numéro de diapositive 3">
            <a:extLst>
              <a:ext uri="{FF2B5EF4-FFF2-40B4-BE49-F238E27FC236}">
                <a16:creationId xmlns:a16="http://schemas.microsoft.com/office/drawing/2014/main" id="{CA39E297-F795-4E54-8CED-AC6AE933A896}"/>
              </a:ext>
            </a:extLst>
          </p:cNvPr>
          <p:cNvSpPr>
            <a:spLocks noGrp="1"/>
          </p:cNvSpPr>
          <p:nvPr>
            <p:ph type="sldNum" sz="quarter" idx="12"/>
          </p:nvPr>
        </p:nvSpPr>
        <p:spPr/>
        <p:txBody>
          <a:bodyPr/>
          <a:lstStyle/>
          <a:p>
            <a:fld id="{32E5CEFB-27AB-402A-8BAF-F4076560114F}" type="slidenum">
              <a:rPr lang="en-CA" smtClean="0"/>
              <a:t>18</a:t>
            </a:fld>
            <a:endParaRPr lang="en-CA"/>
          </a:p>
        </p:txBody>
      </p:sp>
      <p:sp>
        <p:nvSpPr>
          <p:cNvPr id="5" name="Bulle narrative : rectangle à coins arrondis 4">
            <a:extLst>
              <a:ext uri="{FF2B5EF4-FFF2-40B4-BE49-F238E27FC236}">
                <a16:creationId xmlns:a16="http://schemas.microsoft.com/office/drawing/2014/main" id="{68557AFA-80B3-4B85-8A71-E52BCA9CA210}"/>
              </a:ext>
            </a:extLst>
          </p:cNvPr>
          <p:cNvSpPr/>
          <p:nvPr/>
        </p:nvSpPr>
        <p:spPr>
          <a:xfrm>
            <a:off x="8107680" y="2383674"/>
            <a:ext cx="3846022" cy="2387831"/>
          </a:xfrm>
          <a:prstGeom prst="wedgeRoundRectCallout">
            <a:avLst>
              <a:gd name="adj1" fmla="val -52050"/>
              <a:gd name="adj2" fmla="val 67190"/>
              <a:gd name="adj3" fmla="val 16667"/>
            </a:avLst>
          </a:prstGeom>
          <a:solidFill>
            <a:srgbClr val="33CCCC"/>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457200">
              <a:lnSpc>
                <a:spcPct val="106000"/>
              </a:lnSpc>
            </a:pPr>
            <a:r>
              <a:rPr lang="fr-CA" sz="1400" i="1" dirty="0">
                <a:solidFill>
                  <a:schemeClr val="tx1"/>
                </a:solidFill>
                <a:ea typeface="Calibri" panose="020F0502020204030204" pitchFamily="34" charset="0"/>
                <a:cs typeface="Times New Roman" panose="02020603050405020304" pitchFamily="18" charset="0"/>
              </a:rPr>
              <a:t>« En 1</a:t>
            </a:r>
            <a:r>
              <a:rPr lang="fr-CA" sz="1400" i="1" baseline="30000" dirty="0">
                <a:solidFill>
                  <a:schemeClr val="tx1"/>
                </a:solidFill>
                <a:ea typeface="Calibri" panose="020F0502020204030204" pitchFamily="34" charset="0"/>
                <a:cs typeface="Times New Roman" panose="02020603050405020304" pitchFamily="18" charset="0"/>
              </a:rPr>
              <a:t>re</a:t>
            </a:r>
            <a:r>
              <a:rPr lang="fr-CA" sz="1400" i="1" dirty="0">
                <a:solidFill>
                  <a:schemeClr val="tx1"/>
                </a:solidFill>
                <a:ea typeface="Calibri" panose="020F0502020204030204" pitchFamily="34" charset="0"/>
                <a:cs typeface="Times New Roman" panose="02020603050405020304" pitchFamily="18" charset="0"/>
              </a:rPr>
              <a:t> étape, on vit une crise, nos réactions n’ont aucun sens, on change d’idées à toutes les heures.  En 2</a:t>
            </a:r>
            <a:r>
              <a:rPr lang="fr-CA" sz="1400" i="1" baseline="30000" dirty="0">
                <a:solidFill>
                  <a:schemeClr val="tx1"/>
                </a:solidFill>
                <a:ea typeface="Calibri" panose="020F0502020204030204" pitchFamily="34" charset="0"/>
                <a:cs typeface="Times New Roman" panose="02020603050405020304" pitchFamily="18" charset="0"/>
              </a:rPr>
              <a:t>e</a:t>
            </a:r>
            <a:r>
              <a:rPr lang="fr-CA" sz="1400" i="1" dirty="0">
                <a:solidFill>
                  <a:schemeClr val="tx1"/>
                </a:solidFill>
                <a:ea typeface="Calibri" panose="020F0502020204030204" pitchFamily="34" charset="0"/>
                <a:cs typeface="Times New Roman" panose="02020603050405020304" pitchFamily="18" charset="0"/>
              </a:rPr>
              <a:t> étape, on a une pause pour assumer nos décisions et mettre en place ce qu’il faut pour le quotidien.  Il ne faut pas oublier qu’on prend beaucoup de temps à trouver les mots, à identifier ce qu’on a vécu, ce qu’on vit. »</a:t>
            </a:r>
            <a:endParaRPr lang="fr-CA" sz="1400" dirty="0">
              <a:solidFill>
                <a:schemeClr val="tx1"/>
              </a:solidFill>
              <a:ea typeface="Calibri" panose="020F0502020204030204" pitchFamily="34" charset="0"/>
              <a:cs typeface="Times New Roman" panose="02020603050405020304" pitchFamily="18" charset="0"/>
            </a:endParaRPr>
          </a:p>
          <a:p>
            <a:pPr algn="ctr">
              <a:lnSpc>
                <a:spcPct val="107000"/>
              </a:lnSpc>
              <a:spcAft>
                <a:spcPts val="800"/>
              </a:spcAft>
            </a:pPr>
            <a:r>
              <a:rPr lang="fr-CA" sz="1100" dirty="0">
                <a:effectLst/>
                <a:ea typeface="Calibri" panose="020F0502020204030204" pitchFamily="34" charset="0"/>
                <a:cs typeface="Times New Roman" panose="02020603050405020304" pitchFamily="18" charset="0"/>
              </a:rPr>
              <a:t>A. Hébergée en 2</a:t>
            </a:r>
            <a:r>
              <a:rPr lang="fr-CA" sz="1100" baseline="30000" dirty="0">
                <a:effectLst/>
                <a:ea typeface="Calibri" panose="020F0502020204030204" pitchFamily="34" charset="0"/>
                <a:cs typeface="Times New Roman" panose="02020603050405020304" pitchFamily="18" charset="0"/>
              </a:rPr>
              <a:t>e</a:t>
            </a:r>
            <a:r>
              <a:rPr lang="fr-CA" sz="1100" dirty="0">
                <a:effectLst/>
                <a:ea typeface="Calibri" panose="020F0502020204030204" pitchFamily="34" charset="0"/>
                <a:cs typeface="Times New Roman" panose="02020603050405020304" pitchFamily="18" charset="0"/>
              </a:rPr>
              <a:t> étape en 2019 </a:t>
            </a:r>
          </a:p>
        </p:txBody>
      </p:sp>
    </p:spTree>
    <p:extLst>
      <p:ext uri="{BB962C8B-B14F-4D97-AF65-F5344CB8AC3E}">
        <p14:creationId xmlns:p14="http://schemas.microsoft.com/office/powerpoint/2010/main" val="3222461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9B4FC71-46B9-4EF7-B1CF-24F1A39D87C5}"/>
              </a:ext>
            </a:extLst>
          </p:cNvPr>
          <p:cNvSpPr>
            <a:spLocks noGrp="1"/>
          </p:cNvSpPr>
          <p:nvPr>
            <p:ph type="title"/>
          </p:nvPr>
        </p:nvSpPr>
        <p:spPr>
          <a:xfrm>
            <a:off x="1357368" y="1214614"/>
            <a:ext cx="9603275" cy="529670"/>
          </a:xfrm>
        </p:spPr>
        <p:txBody>
          <a:bodyPr>
            <a:normAutofit fontScale="90000"/>
          </a:bodyPr>
          <a:lstStyle/>
          <a:p>
            <a:r>
              <a:rPr lang="fr-CA" dirty="0"/>
              <a:t>Un continuum de services !</a:t>
            </a:r>
          </a:p>
        </p:txBody>
      </p:sp>
      <p:sp>
        <p:nvSpPr>
          <p:cNvPr id="4" name="Espace réservé du numéro de diapositive 3">
            <a:extLst>
              <a:ext uri="{FF2B5EF4-FFF2-40B4-BE49-F238E27FC236}">
                <a16:creationId xmlns:a16="http://schemas.microsoft.com/office/drawing/2014/main" id="{A399FD55-91DD-4A95-8325-7EF309C8F80A}"/>
              </a:ext>
            </a:extLst>
          </p:cNvPr>
          <p:cNvSpPr>
            <a:spLocks noGrp="1"/>
          </p:cNvSpPr>
          <p:nvPr>
            <p:ph type="sldNum" sz="quarter" idx="12"/>
          </p:nvPr>
        </p:nvSpPr>
        <p:spPr/>
        <p:txBody>
          <a:bodyPr/>
          <a:lstStyle/>
          <a:p>
            <a:fld id="{32E5CEFB-27AB-402A-8BAF-F4076560114F}" type="slidenum">
              <a:rPr lang="en-CA" smtClean="0"/>
              <a:t>19</a:t>
            </a:fld>
            <a:endParaRPr lang="en-CA"/>
          </a:p>
        </p:txBody>
      </p:sp>
      <p:sp>
        <p:nvSpPr>
          <p:cNvPr id="6" name="ZoneTexte 5">
            <a:extLst>
              <a:ext uri="{FF2B5EF4-FFF2-40B4-BE49-F238E27FC236}">
                <a16:creationId xmlns:a16="http://schemas.microsoft.com/office/drawing/2014/main" id="{0729BFB3-0BF0-48B6-8221-793CE01E3BD6}"/>
              </a:ext>
            </a:extLst>
          </p:cNvPr>
          <p:cNvSpPr txBox="1"/>
          <p:nvPr/>
        </p:nvSpPr>
        <p:spPr>
          <a:xfrm>
            <a:off x="295794" y="1989514"/>
            <a:ext cx="11236730" cy="4247317"/>
          </a:xfrm>
          <a:prstGeom prst="rect">
            <a:avLst/>
          </a:prstGeom>
          <a:noFill/>
        </p:spPr>
        <p:txBody>
          <a:bodyPr wrap="square" rtlCol="0">
            <a:spAutoFit/>
          </a:bodyPr>
          <a:lstStyle/>
          <a:p>
            <a:r>
              <a:rPr lang="fr-CA" sz="1400" b="1" dirty="0">
                <a:solidFill>
                  <a:srgbClr val="33CCCC"/>
                </a:solidFill>
              </a:rPr>
              <a:t>SERVICES EXTERNES:</a:t>
            </a:r>
          </a:p>
          <a:p>
            <a:r>
              <a:rPr lang="fr-CA" sz="1400" dirty="0"/>
              <a:t>Pour les femmes qui ne sont pas hébergées, mais qui veulent faire le point sur leur situation et peut-être préparer un éventuel départ.</a:t>
            </a:r>
          </a:p>
          <a:p>
            <a:endParaRPr lang="fr-CA" sz="1400" b="1" dirty="0"/>
          </a:p>
          <a:p>
            <a:r>
              <a:rPr lang="fr-CA" sz="1400" b="1" dirty="0">
                <a:solidFill>
                  <a:srgbClr val="33CCCC"/>
                </a:solidFill>
              </a:rPr>
              <a:t>SERVICES EN MH1:</a:t>
            </a:r>
            <a:endParaRPr lang="fr-CA" sz="1400" dirty="0">
              <a:solidFill>
                <a:srgbClr val="33CCCC"/>
              </a:solidFill>
            </a:endParaRPr>
          </a:p>
          <a:p>
            <a:pPr lvl="0"/>
            <a:r>
              <a:rPr lang="fr-CA" sz="1400" dirty="0"/>
              <a:t>Des services d’intervention individuelle et collective, spécialisés en violence conjugale;</a:t>
            </a:r>
          </a:p>
          <a:p>
            <a:pPr lvl="0"/>
            <a:r>
              <a:rPr lang="fr-CA" sz="1400" dirty="0"/>
              <a:t>Des services spécialisés auprès des enfants exposés à la violence conjugale;</a:t>
            </a:r>
          </a:p>
          <a:p>
            <a:pPr lvl="0"/>
            <a:r>
              <a:rPr lang="fr-CA" sz="1400" dirty="0"/>
              <a:t>Des services d’écoute et de soutien;</a:t>
            </a:r>
          </a:p>
          <a:p>
            <a:pPr lvl="0"/>
            <a:r>
              <a:rPr lang="fr-CA" sz="1400" dirty="0"/>
              <a:t>Des services de références vers les ressources appropriées;</a:t>
            </a:r>
          </a:p>
          <a:p>
            <a:pPr lvl="0"/>
            <a:r>
              <a:rPr lang="fr-CA" sz="1400" dirty="0"/>
              <a:t>Le gîte et le couvert en 1</a:t>
            </a:r>
            <a:r>
              <a:rPr lang="fr-CA" sz="1400" baseline="30000" dirty="0"/>
              <a:t>re</a:t>
            </a:r>
            <a:r>
              <a:rPr lang="fr-CA" sz="1400" dirty="0"/>
              <a:t> étape;</a:t>
            </a:r>
          </a:p>
          <a:p>
            <a:r>
              <a:rPr lang="fr-CA" sz="1400" b="1" dirty="0"/>
              <a:t> </a:t>
            </a:r>
            <a:endParaRPr lang="fr-CA" sz="1400" dirty="0"/>
          </a:p>
          <a:p>
            <a:r>
              <a:rPr lang="fr-CA" sz="1400" b="1" dirty="0">
                <a:solidFill>
                  <a:srgbClr val="33CCCC"/>
                </a:solidFill>
              </a:rPr>
              <a:t>SERVICES EN MH2:</a:t>
            </a:r>
            <a:endParaRPr lang="fr-CA" sz="1400" dirty="0">
              <a:solidFill>
                <a:srgbClr val="33CCCC"/>
              </a:solidFill>
            </a:endParaRPr>
          </a:p>
          <a:p>
            <a:pPr lvl="0"/>
            <a:r>
              <a:rPr lang="fr-CA" sz="1400" dirty="0"/>
              <a:t>Une suite des services reçus en 1</a:t>
            </a:r>
            <a:r>
              <a:rPr lang="fr-CA" sz="1400" baseline="30000" dirty="0"/>
              <a:t>re</a:t>
            </a:r>
            <a:r>
              <a:rPr lang="fr-CA" sz="1400" dirty="0"/>
              <a:t> étape;</a:t>
            </a:r>
          </a:p>
          <a:p>
            <a:pPr lvl="0"/>
            <a:r>
              <a:rPr lang="fr-CA" sz="1400" dirty="0"/>
              <a:t>Des services spécialisés en violence conjugale </a:t>
            </a:r>
            <a:r>
              <a:rPr lang="fr-CA" sz="1400" dirty="0" err="1"/>
              <a:t>postséparation</a:t>
            </a:r>
            <a:r>
              <a:rPr lang="fr-CA" sz="1400" dirty="0"/>
              <a:t>;</a:t>
            </a:r>
          </a:p>
          <a:p>
            <a:pPr lvl="0"/>
            <a:r>
              <a:rPr lang="fr-CA" sz="1400" dirty="0"/>
              <a:t>Un logement transitoire, sécuritaire et confidentiel.</a:t>
            </a:r>
          </a:p>
          <a:p>
            <a:pPr lvl="0"/>
            <a:endParaRPr lang="fr-CA" sz="1400" dirty="0"/>
          </a:p>
          <a:p>
            <a:pPr lvl="0"/>
            <a:r>
              <a:rPr lang="fr-CA" sz="1400" b="1" dirty="0">
                <a:solidFill>
                  <a:srgbClr val="33CCCC"/>
                </a:solidFill>
              </a:rPr>
              <a:t>SUIVIS POST-HÉBERGEMENT:</a:t>
            </a:r>
          </a:p>
          <a:p>
            <a:pPr lvl="0"/>
            <a:r>
              <a:rPr lang="fr-CA" sz="1400" dirty="0"/>
              <a:t>Après le séjour, suivis et accompagnement pour finaliser des démarches.</a:t>
            </a:r>
          </a:p>
          <a:p>
            <a:r>
              <a:rPr lang="fr-CA" sz="1400" b="1" dirty="0"/>
              <a:t> </a:t>
            </a:r>
            <a:endParaRPr lang="fr-CA" sz="1400" dirty="0"/>
          </a:p>
          <a:p>
            <a:endParaRPr lang="fr-CA" dirty="0"/>
          </a:p>
        </p:txBody>
      </p:sp>
      <p:sp>
        <p:nvSpPr>
          <p:cNvPr id="10" name="Flèche droite 42">
            <a:extLst>
              <a:ext uri="{FF2B5EF4-FFF2-40B4-BE49-F238E27FC236}">
                <a16:creationId xmlns:a16="http://schemas.microsoft.com/office/drawing/2014/main" id="{E743BAB1-10F3-4ECF-A4AA-76AC30933AF4}"/>
              </a:ext>
            </a:extLst>
          </p:cNvPr>
          <p:cNvSpPr/>
          <p:nvPr/>
        </p:nvSpPr>
        <p:spPr>
          <a:xfrm>
            <a:off x="1173307" y="5736273"/>
            <a:ext cx="1565910" cy="262255"/>
          </a:xfrm>
          <a:prstGeom prst="rightArrow">
            <a:avLst/>
          </a:prstGeom>
          <a:solidFill>
            <a:srgbClr val="33CCCC"/>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CA"/>
          </a:p>
        </p:txBody>
      </p:sp>
      <p:sp>
        <p:nvSpPr>
          <p:cNvPr id="11" name="Flèche droite 42">
            <a:extLst>
              <a:ext uri="{FF2B5EF4-FFF2-40B4-BE49-F238E27FC236}">
                <a16:creationId xmlns:a16="http://schemas.microsoft.com/office/drawing/2014/main" id="{B7C90426-BD24-4DE0-9869-300A16A2AF0D}"/>
              </a:ext>
            </a:extLst>
          </p:cNvPr>
          <p:cNvSpPr/>
          <p:nvPr/>
        </p:nvSpPr>
        <p:spPr>
          <a:xfrm>
            <a:off x="3616730" y="5736272"/>
            <a:ext cx="1565910" cy="262255"/>
          </a:xfrm>
          <a:prstGeom prst="rightArrow">
            <a:avLst/>
          </a:prstGeom>
          <a:solidFill>
            <a:srgbClr val="33CCCC"/>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CA"/>
          </a:p>
        </p:txBody>
      </p:sp>
      <p:sp>
        <p:nvSpPr>
          <p:cNvPr id="12" name="Flèche droite 42">
            <a:extLst>
              <a:ext uri="{FF2B5EF4-FFF2-40B4-BE49-F238E27FC236}">
                <a16:creationId xmlns:a16="http://schemas.microsoft.com/office/drawing/2014/main" id="{E63557FD-AA4C-4624-A8D7-86B4D9D00610}"/>
              </a:ext>
            </a:extLst>
          </p:cNvPr>
          <p:cNvSpPr/>
          <p:nvPr/>
        </p:nvSpPr>
        <p:spPr>
          <a:xfrm>
            <a:off x="6005773" y="5729345"/>
            <a:ext cx="1565910" cy="262255"/>
          </a:xfrm>
          <a:prstGeom prst="rightArrow">
            <a:avLst/>
          </a:prstGeom>
          <a:solidFill>
            <a:srgbClr val="33CCCC"/>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CA"/>
          </a:p>
        </p:txBody>
      </p:sp>
      <p:sp>
        <p:nvSpPr>
          <p:cNvPr id="13" name="Flèche droite 42">
            <a:extLst>
              <a:ext uri="{FF2B5EF4-FFF2-40B4-BE49-F238E27FC236}">
                <a16:creationId xmlns:a16="http://schemas.microsoft.com/office/drawing/2014/main" id="{AF7390A8-894B-46B8-9687-B1E7E7B8EBF4}"/>
              </a:ext>
            </a:extLst>
          </p:cNvPr>
          <p:cNvSpPr/>
          <p:nvPr/>
        </p:nvSpPr>
        <p:spPr>
          <a:xfrm>
            <a:off x="8589039" y="5736272"/>
            <a:ext cx="1565910" cy="262255"/>
          </a:xfrm>
          <a:prstGeom prst="rightArrow">
            <a:avLst/>
          </a:prstGeom>
          <a:solidFill>
            <a:srgbClr val="33CCCC"/>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fr-CA"/>
          </a:p>
        </p:txBody>
      </p:sp>
    </p:spTree>
    <p:extLst>
      <p:ext uri="{BB962C8B-B14F-4D97-AF65-F5344CB8AC3E}">
        <p14:creationId xmlns:p14="http://schemas.microsoft.com/office/powerpoint/2010/main" val="1957087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3AE5A-A8BF-40A0-8981-9D1D191B7C53}"/>
              </a:ext>
            </a:extLst>
          </p:cNvPr>
          <p:cNvSpPr>
            <a:spLocks noGrp="1"/>
          </p:cNvSpPr>
          <p:nvPr>
            <p:ph type="title"/>
            <p:custDataLst>
              <p:tags r:id="rId1"/>
            </p:custDataLst>
          </p:nvPr>
        </p:nvSpPr>
        <p:spPr>
          <a:xfrm>
            <a:off x="1451579" y="804519"/>
            <a:ext cx="9603275" cy="1049235"/>
          </a:xfrm>
        </p:spPr>
        <p:txBody>
          <a:bodyPr>
            <a:normAutofit/>
          </a:bodyPr>
          <a:lstStyle/>
          <a:p>
            <a:pPr algn="ctr"/>
            <a:r>
              <a:rPr lang="fr-CA" dirty="0"/>
              <a:t>Question:</a:t>
            </a:r>
            <a:endParaRPr lang="en-CA" dirty="0"/>
          </a:p>
        </p:txBody>
      </p:sp>
      <p:sp>
        <p:nvSpPr>
          <p:cNvPr id="4" name="Slide Number Placeholder 3">
            <a:extLst>
              <a:ext uri="{FF2B5EF4-FFF2-40B4-BE49-F238E27FC236}">
                <a16:creationId xmlns:a16="http://schemas.microsoft.com/office/drawing/2014/main" id="{A0BFF729-BD3A-46DC-B9BC-74BE0426D2A0}"/>
              </a:ext>
            </a:extLst>
          </p:cNvPr>
          <p:cNvSpPr>
            <a:spLocks noGrp="1"/>
          </p:cNvSpPr>
          <p:nvPr>
            <p:ph type="sldNum" sz="quarter" idx="12"/>
            <p:custDataLst>
              <p:tags r:id="rId2"/>
            </p:custDataLst>
          </p:nvPr>
        </p:nvSpPr>
        <p:spPr>
          <a:xfrm>
            <a:off x="480060" y="798973"/>
            <a:ext cx="811019" cy="503578"/>
          </a:xfrm>
        </p:spPr>
        <p:txBody>
          <a:bodyPr>
            <a:normAutofit/>
          </a:bodyPr>
          <a:lstStyle/>
          <a:p>
            <a:pPr>
              <a:lnSpc>
                <a:spcPct val="90000"/>
              </a:lnSpc>
              <a:spcAft>
                <a:spcPts val="600"/>
              </a:spcAft>
            </a:pPr>
            <a:fld id="{32E5CEFB-27AB-402A-8BAF-F4076560114F}" type="slidenum">
              <a:rPr lang="en-CA" smtClean="0"/>
              <a:pPr>
                <a:lnSpc>
                  <a:spcPct val="90000"/>
                </a:lnSpc>
                <a:spcAft>
                  <a:spcPts val="600"/>
                </a:spcAft>
              </a:pPr>
              <a:t>2</a:t>
            </a:fld>
            <a:endParaRPr lang="en-CA"/>
          </a:p>
        </p:txBody>
      </p:sp>
      <p:sp>
        <p:nvSpPr>
          <p:cNvPr id="3" name="Content Placeholder 2">
            <a:extLst>
              <a:ext uri="{FF2B5EF4-FFF2-40B4-BE49-F238E27FC236}">
                <a16:creationId xmlns:a16="http://schemas.microsoft.com/office/drawing/2014/main" id="{D7B56B54-A7E7-458E-AB8D-4B846797DA94}"/>
              </a:ext>
            </a:extLst>
          </p:cNvPr>
          <p:cNvSpPr>
            <a:spLocks noGrp="1"/>
          </p:cNvSpPr>
          <p:nvPr>
            <p:ph idx="1"/>
            <p:custDataLst>
              <p:tags r:id="rId3"/>
            </p:custDataLst>
          </p:nvPr>
        </p:nvSpPr>
        <p:spPr>
          <a:xfrm>
            <a:off x="1451579" y="2248525"/>
            <a:ext cx="9603275" cy="3217820"/>
          </a:xfrm>
        </p:spPr>
        <p:txBody>
          <a:bodyPr>
            <a:normAutofit lnSpcReduction="10000"/>
          </a:bodyPr>
          <a:lstStyle/>
          <a:p>
            <a:pPr algn="ctr"/>
            <a:r>
              <a:rPr lang="fr-CA" sz="3200" dirty="0"/>
              <a:t>Avez-vous déjà entendu parler </a:t>
            </a:r>
          </a:p>
          <a:p>
            <a:pPr marL="0" indent="0" algn="ctr">
              <a:buNone/>
            </a:pPr>
            <a:r>
              <a:rPr lang="fr-CA" sz="3200" dirty="0"/>
              <a:t>de la </a:t>
            </a:r>
            <a:r>
              <a:rPr lang="fr-CA" sz="3200" b="1" dirty="0"/>
              <a:t>violence conjugale </a:t>
            </a:r>
            <a:r>
              <a:rPr lang="fr-CA" sz="3200" b="1" dirty="0" err="1"/>
              <a:t>postséparation</a:t>
            </a:r>
            <a:r>
              <a:rPr lang="fr-CA" sz="3200" dirty="0"/>
              <a:t>?</a:t>
            </a:r>
          </a:p>
          <a:p>
            <a:pPr marL="0" indent="0" algn="ctr">
              <a:buNone/>
            </a:pPr>
            <a:endParaRPr lang="fr-CA" sz="3200" dirty="0"/>
          </a:p>
          <a:p>
            <a:pPr algn="ctr"/>
            <a:r>
              <a:rPr lang="fr-CA" sz="3200" dirty="0"/>
              <a:t>Est-ce que les familles dans vos organismes vivent cette réalité?</a:t>
            </a:r>
          </a:p>
          <a:p>
            <a:endParaRPr lang="en-CA" dirty="0"/>
          </a:p>
        </p:txBody>
      </p:sp>
    </p:spTree>
    <p:extLst>
      <p:ext uri="{BB962C8B-B14F-4D97-AF65-F5344CB8AC3E}">
        <p14:creationId xmlns:p14="http://schemas.microsoft.com/office/powerpoint/2010/main" val="15952152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99ED52-27E7-4F40-8A2B-1BC6CF4E2548}"/>
              </a:ext>
            </a:extLst>
          </p:cNvPr>
          <p:cNvSpPr>
            <a:spLocks noGrp="1"/>
          </p:cNvSpPr>
          <p:nvPr>
            <p:ph type="title"/>
          </p:nvPr>
        </p:nvSpPr>
        <p:spPr>
          <a:xfrm>
            <a:off x="1441133" y="1050762"/>
            <a:ext cx="9603275" cy="678889"/>
          </a:xfrm>
        </p:spPr>
        <p:txBody>
          <a:bodyPr>
            <a:noAutofit/>
          </a:bodyPr>
          <a:lstStyle/>
          <a:p>
            <a:r>
              <a:rPr lang="fr-CA" sz="2400" dirty="0"/>
              <a:t>Trajectoires possibles de demandes d’aide des femmes et des enfants victimes de violence conjugale</a:t>
            </a:r>
          </a:p>
        </p:txBody>
      </p:sp>
      <p:pic>
        <p:nvPicPr>
          <p:cNvPr id="6" name="Espace réservé du contenu 5">
            <a:extLst>
              <a:ext uri="{FF2B5EF4-FFF2-40B4-BE49-F238E27FC236}">
                <a16:creationId xmlns:a16="http://schemas.microsoft.com/office/drawing/2014/main" id="{3B2FD711-1CCF-4C51-9D90-60940813EBB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83635" y="2021666"/>
            <a:ext cx="10018519" cy="3946871"/>
          </a:xfrm>
        </p:spPr>
      </p:pic>
      <p:sp>
        <p:nvSpPr>
          <p:cNvPr id="4" name="Espace réservé du numéro de diapositive 3">
            <a:extLst>
              <a:ext uri="{FF2B5EF4-FFF2-40B4-BE49-F238E27FC236}">
                <a16:creationId xmlns:a16="http://schemas.microsoft.com/office/drawing/2014/main" id="{197A68C1-C1A8-411E-8E43-53B8132A219A}"/>
              </a:ext>
            </a:extLst>
          </p:cNvPr>
          <p:cNvSpPr>
            <a:spLocks noGrp="1"/>
          </p:cNvSpPr>
          <p:nvPr>
            <p:ph type="sldNum" sz="quarter" idx="12"/>
          </p:nvPr>
        </p:nvSpPr>
        <p:spPr/>
        <p:txBody>
          <a:bodyPr/>
          <a:lstStyle/>
          <a:p>
            <a:fld id="{32E5CEFB-27AB-402A-8BAF-F4076560114F}" type="slidenum">
              <a:rPr lang="en-CA" smtClean="0"/>
              <a:t>20</a:t>
            </a:fld>
            <a:endParaRPr lang="en-CA"/>
          </a:p>
        </p:txBody>
      </p:sp>
    </p:spTree>
    <p:extLst>
      <p:ext uri="{BB962C8B-B14F-4D97-AF65-F5344CB8AC3E}">
        <p14:creationId xmlns:p14="http://schemas.microsoft.com/office/powerpoint/2010/main" val="3125811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F35FF6B-704F-453A-86C8-89D7E399CE03}"/>
              </a:ext>
            </a:extLst>
          </p:cNvPr>
          <p:cNvSpPr>
            <a:spLocks noGrp="1"/>
          </p:cNvSpPr>
          <p:nvPr>
            <p:ph type="title"/>
          </p:nvPr>
        </p:nvSpPr>
        <p:spPr>
          <a:xfrm>
            <a:off x="2735849" y="363083"/>
            <a:ext cx="7373922" cy="590003"/>
          </a:xfrm>
        </p:spPr>
        <p:txBody>
          <a:bodyPr/>
          <a:lstStyle/>
          <a:p>
            <a:r>
              <a:rPr lang="fr-CA" dirty="0"/>
              <a:t>Le retour vers une vie autonome</a:t>
            </a:r>
          </a:p>
        </p:txBody>
      </p:sp>
      <p:graphicFrame>
        <p:nvGraphicFramePr>
          <p:cNvPr id="5" name="Espace réservé du contenu 4">
            <a:extLst>
              <a:ext uri="{FF2B5EF4-FFF2-40B4-BE49-F238E27FC236}">
                <a16:creationId xmlns:a16="http://schemas.microsoft.com/office/drawing/2014/main" id="{77DEF0D9-4CDD-43EC-8C31-B3621D0FD15A}"/>
              </a:ext>
            </a:extLst>
          </p:cNvPr>
          <p:cNvGraphicFramePr>
            <a:graphicFrameLocks noGrp="1"/>
          </p:cNvGraphicFramePr>
          <p:nvPr>
            <p:ph idx="1"/>
            <p:extLst>
              <p:ext uri="{D42A27DB-BD31-4B8C-83A1-F6EECF244321}">
                <p14:modId xmlns:p14="http://schemas.microsoft.com/office/powerpoint/2010/main" val="1292536626"/>
              </p:ext>
            </p:extLst>
          </p:nvPr>
        </p:nvGraphicFramePr>
        <p:xfrm>
          <a:off x="1291079" y="1050762"/>
          <a:ext cx="10483106" cy="4754880"/>
        </p:xfrm>
        <a:graphic>
          <a:graphicData uri="http://schemas.openxmlformats.org/drawingml/2006/table">
            <a:tbl>
              <a:tblPr firstRow="1" bandRow="1">
                <a:tableStyleId>{93296810-A885-4BE3-A3E7-6D5BEEA58F35}</a:tableStyleId>
              </a:tblPr>
              <a:tblGrid>
                <a:gridCol w="5241553">
                  <a:extLst>
                    <a:ext uri="{9D8B030D-6E8A-4147-A177-3AD203B41FA5}">
                      <a16:colId xmlns:a16="http://schemas.microsoft.com/office/drawing/2014/main" val="591075755"/>
                    </a:ext>
                  </a:extLst>
                </a:gridCol>
                <a:gridCol w="5241553">
                  <a:extLst>
                    <a:ext uri="{9D8B030D-6E8A-4147-A177-3AD203B41FA5}">
                      <a16:colId xmlns:a16="http://schemas.microsoft.com/office/drawing/2014/main" val="194329904"/>
                    </a:ext>
                  </a:extLst>
                </a:gridCol>
              </a:tblGrid>
              <a:tr h="335125">
                <a:tc>
                  <a:txBody>
                    <a:bodyPr/>
                    <a:lstStyle/>
                    <a:p>
                      <a:r>
                        <a:rPr lang="fr-CA" dirty="0"/>
                        <a:t>Les MH2 s’engagent à offrir:</a:t>
                      </a:r>
                    </a:p>
                  </a:txBody>
                  <a:tcPr/>
                </a:tc>
                <a:tc>
                  <a:txBody>
                    <a:bodyPr/>
                    <a:lstStyle/>
                    <a:p>
                      <a:r>
                        <a:rPr lang="fr-CA" dirty="0"/>
                        <a:t>Les </a:t>
                      </a:r>
                      <a:r>
                        <a:rPr lang="fr-CA"/>
                        <a:t>femmes s’engagent </a:t>
                      </a:r>
                      <a:r>
                        <a:rPr lang="fr-CA" dirty="0"/>
                        <a:t>à:</a:t>
                      </a:r>
                    </a:p>
                  </a:txBody>
                  <a:tcPr/>
                </a:tc>
                <a:extLst>
                  <a:ext uri="{0D108BD9-81ED-4DB2-BD59-A6C34878D82A}">
                    <a16:rowId xmlns:a16="http://schemas.microsoft.com/office/drawing/2014/main" val="122024195"/>
                  </a:ext>
                </a:extLst>
              </a:tr>
              <a:tr h="837812">
                <a:tc>
                  <a:txBody>
                    <a:bodyPr/>
                    <a:lstStyle/>
                    <a:p>
                      <a:r>
                        <a:rPr lang="fr-CA" dirty="0"/>
                        <a:t>Un logement sécuritaire.</a:t>
                      </a:r>
                    </a:p>
                  </a:txBody>
                  <a:tcPr/>
                </a:tc>
                <a:tc>
                  <a:txBody>
                    <a:bodyPr/>
                    <a:lstStyle/>
                    <a:p>
                      <a:r>
                        <a:rPr lang="fr-CA" dirty="0"/>
                        <a:t>Respecter les règles de confidentialité et trouver des moyens pour assurer leur sécurité (par exemple mettre en action les scénarios de sécurité).</a:t>
                      </a:r>
                    </a:p>
                  </a:txBody>
                  <a:tcPr/>
                </a:tc>
                <a:extLst>
                  <a:ext uri="{0D108BD9-81ED-4DB2-BD59-A6C34878D82A}">
                    <a16:rowId xmlns:a16="http://schemas.microsoft.com/office/drawing/2014/main" val="2353224771"/>
                  </a:ext>
                </a:extLst>
              </a:tr>
              <a:tr h="586468">
                <a:tc>
                  <a:txBody>
                    <a:bodyPr/>
                    <a:lstStyle/>
                    <a:p>
                      <a:r>
                        <a:rPr lang="fr-CA" dirty="0"/>
                        <a:t>Un logement abordable.</a:t>
                      </a:r>
                    </a:p>
                  </a:txBody>
                  <a:tcPr/>
                </a:tc>
                <a:tc>
                  <a:txBody>
                    <a:bodyPr/>
                    <a:lstStyle/>
                    <a:p>
                      <a:r>
                        <a:rPr lang="fr-CA" dirty="0"/>
                        <a:t>Payer leur loyer, à entretenir le logement, s’</a:t>
                      </a:r>
                      <a:r>
                        <a:rPr lang="fr-CA" dirty="0" err="1"/>
                        <a:t>appropier</a:t>
                      </a:r>
                      <a:r>
                        <a:rPr lang="fr-CA" dirty="0"/>
                        <a:t> leur espace de vie.</a:t>
                      </a:r>
                    </a:p>
                  </a:txBody>
                  <a:tcPr/>
                </a:tc>
                <a:extLst>
                  <a:ext uri="{0D108BD9-81ED-4DB2-BD59-A6C34878D82A}">
                    <a16:rowId xmlns:a16="http://schemas.microsoft.com/office/drawing/2014/main" val="2229724397"/>
                  </a:ext>
                </a:extLst>
              </a:tr>
              <a:tr h="586468">
                <a:tc>
                  <a:txBody>
                    <a:bodyPr/>
                    <a:lstStyle/>
                    <a:p>
                      <a:r>
                        <a:rPr lang="fr-CA" dirty="0"/>
                        <a:t>Un soutien spécialisé en VCPS et cadré (heures limitées).</a:t>
                      </a:r>
                    </a:p>
                  </a:txBody>
                  <a:tcPr/>
                </a:tc>
                <a:tc>
                  <a:txBody>
                    <a:bodyPr/>
                    <a:lstStyle/>
                    <a:p>
                      <a:r>
                        <a:rPr lang="fr-CA" dirty="0"/>
                        <a:t>Mettre en pratique les moyens pour répondre à leurs besoins comme si elles étaient en logement régulier.</a:t>
                      </a:r>
                    </a:p>
                  </a:txBody>
                  <a:tcPr/>
                </a:tc>
                <a:extLst>
                  <a:ext uri="{0D108BD9-81ED-4DB2-BD59-A6C34878D82A}">
                    <a16:rowId xmlns:a16="http://schemas.microsoft.com/office/drawing/2014/main" val="1461766995"/>
                  </a:ext>
                </a:extLst>
              </a:tr>
              <a:tr h="586468">
                <a:tc>
                  <a:txBody>
                    <a:bodyPr/>
                    <a:lstStyle/>
                    <a:p>
                      <a:r>
                        <a:rPr lang="fr-CA" dirty="0"/>
                        <a:t>Un cadre de vie (règlements), mais sans prise en charge.</a:t>
                      </a:r>
                    </a:p>
                  </a:txBody>
                  <a:tcPr/>
                </a:tc>
                <a:tc>
                  <a:txBody>
                    <a:bodyPr/>
                    <a:lstStyle/>
                    <a:p>
                      <a:r>
                        <a:rPr lang="fr-CA" dirty="0"/>
                        <a:t>Respecter le cadre afin d’assurer la sécurité de toutes et ne pas mettre en péril leur séjour.</a:t>
                      </a:r>
                    </a:p>
                  </a:txBody>
                  <a:tcPr/>
                </a:tc>
                <a:extLst>
                  <a:ext uri="{0D108BD9-81ED-4DB2-BD59-A6C34878D82A}">
                    <a16:rowId xmlns:a16="http://schemas.microsoft.com/office/drawing/2014/main" val="1111614223"/>
                  </a:ext>
                </a:extLst>
              </a:tr>
              <a:tr h="586468">
                <a:tc>
                  <a:txBody>
                    <a:bodyPr/>
                    <a:lstStyle/>
                    <a:p>
                      <a:r>
                        <a:rPr lang="fr-CA" dirty="0"/>
                        <a:t>Leur expertise, leurs outils, leurs connaissances.</a:t>
                      </a:r>
                    </a:p>
                  </a:txBody>
                  <a:tcPr/>
                </a:tc>
                <a:tc>
                  <a:txBody>
                    <a:bodyPr/>
                    <a:lstStyle/>
                    <a:p>
                      <a:r>
                        <a:rPr lang="fr-CA" dirty="0"/>
                        <a:t>Poursuivre la démarche de reprise de pouvoir sur leur vie.</a:t>
                      </a:r>
                    </a:p>
                  </a:txBody>
                  <a:tcPr/>
                </a:tc>
                <a:extLst>
                  <a:ext uri="{0D108BD9-81ED-4DB2-BD59-A6C34878D82A}">
                    <a16:rowId xmlns:a16="http://schemas.microsoft.com/office/drawing/2014/main" val="3377617102"/>
                  </a:ext>
                </a:extLst>
              </a:tr>
              <a:tr h="837812">
                <a:tc>
                  <a:txBody>
                    <a:bodyPr/>
                    <a:lstStyle/>
                    <a:p>
                      <a:r>
                        <a:rPr lang="fr-CA" dirty="0"/>
                        <a:t>Un soutien pour consolider les outils acquis et lui en donner d’autres selon les besoins identifiés.</a:t>
                      </a:r>
                    </a:p>
                  </a:txBody>
                  <a:tcPr/>
                </a:tc>
                <a:tc>
                  <a:txBody>
                    <a:bodyPr/>
                    <a:lstStyle/>
                    <a:p>
                      <a:r>
                        <a:rPr lang="fr-CA" dirty="0"/>
                        <a:t>Expérimenter les outils acquis, tenter de se les approprier et en trouver d’autres qui sont propres à elle.</a:t>
                      </a:r>
                    </a:p>
                  </a:txBody>
                  <a:tcPr/>
                </a:tc>
                <a:extLst>
                  <a:ext uri="{0D108BD9-81ED-4DB2-BD59-A6C34878D82A}">
                    <a16:rowId xmlns:a16="http://schemas.microsoft.com/office/drawing/2014/main" val="3541767244"/>
                  </a:ext>
                </a:extLst>
              </a:tr>
            </a:tbl>
          </a:graphicData>
        </a:graphic>
      </p:graphicFrame>
      <p:sp>
        <p:nvSpPr>
          <p:cNvPr id="4" name="Espace réservé du numéro de diapositive 3">
            <a:extLst>
              <a:ext uri="{FF2B5EF4-FFF2-40B4-BE49-F238E27FC236}">
                <a16:creationId xmlns:a16="http://schemas.microsoft.com/office/drawing/2014/main" id="{195E5EA7-DC5E-4326-A861-F8527701A11B}"/>
              </a:ext>
            </a:extLst>
          </p:cNvPr>
          <p:cNvSpPr>
            <a:spLocks noGrp="1"/>
          </p:cNvSpPr>
          <p:nvPr>
            <p:ph type="sldNum" sz="quarter" idx="12"/>
          </p:nvPr>
        </p:nvSpPr>
        <p:spPr/>
        <p:txBody>
          <a:bodyPr/>
          <a:lstStyle/>
          <a:p>
            <a:fld id="{32E5CEFB-27AB-402A-8BAF-F4076560114F}" type="slidenum">
              <a:rPr lang="en-CA" smtClean="0"/>
              <a:t>21</a:t>
            </a:fld>
            <a:endParaRPr lang="en-CA"/>
          </a:p>
        </p:txBody>
      </p:sp>
    </p:spTree>
    <p:extLst>
      <p:ext uri="{BB962C8B-B14F-4D97-AF65-F5344CB8AC3E}">
        <p14:creationId xmlns:p14="http://schemas.microsoft.com/office/powerpoint/2010/main" val="2167875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BD5FDB9-0381-4CC3-AC68-F34E3EA7ACA8}"/>
              </a:ext>
            </a:extLst>
          </p:cNvPr>
          <p:cNvSpPr>
            <a:spLocks noGrp="1"/>
          </p:cNvSpPr>
          <p:nvPr>
            <p:ph type="title"/>
          </p:nvPr>
        </p:nvSpPr>
        <p:spPr>
          <a:xfrm>
            <a:off x="1451579" y="1141615"/>
            <a:ext cx="9603275" cy="712139"/>
          </a:xfrm>
        </p:spPr>
        <p:txBody>
          <a:bodyPr/>
          <a:lstStyle/>
          <a:p>
            <a:r>
              <a:rPr lang="fr-CA" dirty="0"/>
              <a:t>Approche d’intervention:</a:t>
            </a:r>
          </a:p>
        </p:txBody>
      </p:sp>
      <p:sp>
        <p:nvSpPr>
          <p:cNvPr id="3" name="Espace réservé du contenu 2">
            <a:extLst>
              <a:ext uri="{FF2B5EF4-FFF2-40B4-BE49-F238E27FC236}">
                <a16:creationId xmlns:a16="http://schemas.microsoft.com/office/drawing/2014/main" id="{2B250EBD-F0E0-43F0-95F9-5F9BCC5EF2A6}"/>
              </a:ext>
            </a:extLst>
          </p:cNvPr>
          <p:cNvSpPr>
            <a:spLocks noGrp="1"/>
          </p:cNvSpPr>
          <p:nvPr>
            <p:ph idx="1"/>
          </p:nvPr>
        </p:nvSpPr>
        <p:spPr>
          <a:xfrm>
            <a:off x="548641" y="2116975"/>
            <a:ext cx="11100262" cy="3349370"/>
          </a:xfrm>
        </p:spPr>
        <p:txBody>
          <a:bodyPr/>
          <a:lstStyle/>
          <a:p>
            <a:pPr marL="0" indent="0" algn="just">
              <a:buNone/>
            </a:pPr>
            <a:r>
              <a:rPr lang="fr-CA" b="1" dirty="0"/>
              <a:t>L’intervention féministe </a:t>
            </a:r>
            <a:r>
              <a:rPr lang="fr-CA" dirty="0"/>
              <a:t>est préconisée chez les membres de l’Alliance. Cette approche favorise la confiance, l’autonomie, le respect et les rapports égalitaires. Elle tient compte des besoins de la femme dans toute sa globalité, s’adapte à ses choix, mise sur le potentiel et le pouvoir qu’a la femme sur sa vie. Elle permet de reconstruire l’estime des femmes et contribue à briser leur isolement. De plus, l’intervention féministe vise le changement social, l’égalité et la suppression de l’oppression sous toutes ses formes.</a:t>
            </a:r>
          </a:p>
        </p:txBody>
      </p:sp>
      <p:sp>
        <p:nvSpPr>
          <p:cNvPr id="4" name="Espace réservé du numéro de diapositive 3">
            <a:extLst>
              <a:ext uri="{FF2B5EF4-FFF2-40B4-BE49-F238E27FC236}">
                <a16:creationId xmlns:a16="http://schemas.microsoft.com/office/drawing/2014/main" id="{C7EEBEED-FC6C-4985-A7DC-AB85BAE37C33}"/>
              </a:ext>
            </a:extLst>
          </p:cNvPr>
          <p:cNvSpPr>
            <a:spLocks noGrp="1"/>
          </p:cNvSpPr>
          <p:nvPr>
            <p:ph type="sldNum" sz="quarter" idx="12"/>
          </p:nvPr>
        </p:nvSpPr>
        <p:spPr/>
        <p:txBody>
          <a:bodyPr/>
          <a:lstStyle/>
          <a:p>
            <a:fld id="{32E5CEFB-27AB-402A-8BAF-F4076560114F}" type="slidenum">
              <a:rPr lang="en-CA" smtClean="0"/>
              <a:t>22</a:t>
            </a:fld>
            <a:endParaRPr lang="en-CA"/>
          </a:p>
        </p:txBody>
      </p:sp>
    </p:spTree>
    <p:extLst>
      <p:ext uri="{BB962C8B-B14F-4D97-AF65-F5344CB8AC3E}">
        <p14:creationId xmlns:p14="http://schemas.microsoft.com/office/powerpoint/2010/main" val="41814967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A168F0D-D7FF-41F0-865A-AA0ADFCE1A66}"/>
              </a:ext>
            </a:extLst>
          </p:cNvPr>
          <p:cNvSpPr>
            <a:spLocks noGrp="1"/>
          </p:cNvSpPr>
          <p:nvPr>
            <p:ph type="title"/>
          </p:nvPr>
        </p:nvSpPr>
        <p:spPr>
          <a:xfrm>
            <a:off x="1451579" y="1197033"/>
            <a:ext cx="9603275" cy="656721"/>
          </a:xfrm>
        </p:spPr>
        <p:txBody>
          <a:bodyPr/>
          <a:lstStyle/>
          <a:p>
            <a:r>
              <a:rPr lang="fr-CA" dirty="0"/>
              <a:t>Portrait de la clientèle EN MH2</a:t>
            </a:r>
          </a:p>
        </p:txBody>
      </p:sp>
      <p:sp>
        <p:nvSpPr>
          <p:cNvPr id="3" name="Espace réservé du contenu 2">
            <a:extLst>
              <a:ext uri="{FF2B5EF4-FFF2-40B4-BE49-F238E27FC236}">
                <a16:creationId xmlns:a16="http://schemas.microsoft.com/office/drawing/2014/main" id="{A8830410-24CC-4F06-ACF4-F21322843764}"/>
              </a:ext>
            </a:extLst>
          </p:cNvPr>
          <p:cNvSpPr>
            <a:spLocks noGrp="1"/>
          </p:cNvSpPr>
          <p:nvPr>
            <p:ph idx="1"/>
          </p:nvPr>
        </p:nvSpPr>
        <p:spPr>
          <a:xfrm>
            <a:off x="692727" y="2015732"/>
            <a:ext cx="10362127" cy="3450613"/>
          </a:xfrm>
        </p:spPr>
        <p:txBody>
          <a:bodyPr>
            <a:normAutofit fontScale="85000" lnSpcReduction="20000"/>
          </a:bodyPr>
          <a:lstStyle/>
          <a:p>
            <a:r>
              <a:rPr lang="fr-CA" dirty="0"/>
              <a:t>8% des femmes qui sortent des refuges d’urgence</a:t>
            </a:r>
          </a:p>
          <a:p>
            <a:r>
              <a:rPr lang="fr-CA" dirty="0"/>
              <a:t>203 femmes et 258 enfants en 2018</a:t>
            </a:r>
          </a:p>
          <a:p>
            <a:r>
              <a:rPr lang="fr-CA" dirty="0"/>
              <a:t>Scolarité et revenu</a:t>
            </a:r>
          </a:p>
          <a:p>
            <a:r>
              <a:rPr lang="fr-CA" dirty="0"/>
              <a:t>Statut migratoire</a:t>
            </a:r>
          </a:p>
          <a:p>
            <a:r>
              <a:rPr lang="fr-CA" dirty="0"/>
              <a:t>72% des femmes hébergées avec leurs enfants</a:t>
            </a:r>
          </a:p>
          <a:p>
            <a:r>
              <a:rPr lang="fr-CA" dirty="0"/>
              <a:t>59% enfants moins de 6 ans</a:t>
            </a:r>
          </a:p>
          <a:p>
            <a:r>
              <a:rPr lang="fr-CA" dirty="0"/>
              <a:t>52% enfants hébergés ont un dossier DPJ</a:t>
            </a:r>
          </a:p>
          <a:p>
            <a:r>
              <a:rPr lang="fr-CA" dirty="0"/>
              <a:t>Taux de refus 37% en région, 65% à Montréal</a:t>
            </a:r>
          </a:p>
          <a:p>
            <a:r>
              <a:rPr lang="fr-CA" dirty="0"/>
              <a:t>Durée moyenne de séjour 8,3 mois</a:t>
            </a:r>
          </a:p>
          <a:p>
            <a:endParaRPr lang="fr-CA" dirty="0"/>
          </a:p>
          <a:p>
            <a:pPr marL="0" indent="0">
              <a:buNone/>
            </a:pPr>
            <a:endParaRPr lang="fr-CA" dirty="0"/>
          </a:p>
        </p:txBody>
      </p:sp>
      <p:sp>
        <p:nvSpPr>
          <p:cNvPr id="4" name="Espace réservé du numéro de diapositive 3">
            <a:extLst>
              <a:ext uri="{FF2B5EF4-FFF2-40B4-BE49-F238E27FC236}">
                <a16:creationId xmlns:a16="http://schemas.microsoft.com/office/drawing/2014/main" id="{2F8886F3-D754-488E-90A5-BF467B6E68F1}"/>
              </a:ext>
            </a:extLst>
          </p:cNvPr>
          <p:cNvSpPr>
            <a:spLocks noGrp="1"/>
          </p:cNvSpPr>
          <p:nvPr>
            <p:ph type="sldNum" sz="quarter" idx="12"/>
          </p:nvPr>
        </p:nvSpPr>
        <p:spPr/>
        <p:txBody>
          <a:bodyPr/>
          <a:lstStyle/>
          <a:p>
            <a:fld id="{32E5CEFB-27AB-402A-8BAF-F4076560114F}" type="slidenum">
              <a:rPr lang="en-CA" smtClean="0"/>
              <a:t>23</a:t>
            </a:fld>
            <a:endParaRPr lang="en-CA"/>
          </a:p>
        </p:txBody>
      </p:sp>
    </p:spTree>
    <p:extLst>
      <p:ext uri="{BB962C8B-B14F-4D97-AF65-F5344CB8AC3E}">
        <p14:creationId xmlns:p14="http://schemas.microsoft.com/office/powerpoint/2010/main" val="23085921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3AE5A-A8BF-40A0-8981-9D1D191B7C53}"/>
              </a:ext>
            </a:extLst>
          </p:cNvPr>
          <p:cNvSpPr>
            <a:spLocks noGrp="1"/>
          </p:cNvSpPr>
          <p:nvPr>
            <p:ph type="title"/>
            <p:custDataLst>
              <p:tags r:id="rId1"/>
            </p:custDataLst>
          </p:nvPr>
        </p:nvSpPr>
        <p:spPr>
          <a:xfrm>
            <a:off x="1451579" y="804519"/>
            <a:ext cx="9603275" cy="1049235"/>
          </a:xfrm>
        </p:spPr>
        <p:txBody>
          <a:bodyPr>
            <a:normAutofit/>
          </a:bodyPr>
          <a:lstStyle/>
          <a:p>
            <a:pPr algn="ctr"/>
            <a:r>
              <a:rPr lang="fr-CA" sz="3600" dirty="0"/>
              <a:t>Merci !</a:t>
            </a:r>
            <a:endParaRPr lang="en-CA" sz="3600" dirty="0"/>
          </a:p>
        </p:txBody>
      </p:sp>
      <p:sp>
        <p:nvSpPr>
          <p:cNvPr id="4" name="Slide Number Placeholder 3">
            <a:extLst>
              <a:ext uri="{FF2B5EF4-FFF2-40B4-BE49-F238E27FC236}">
                <a16:creationId xmlns:a16="http://schemas.microsoft.com/office/drawing/2014/main" id="{A0BFF729-BD3A-46DC-B9BC-74BE0426D2A0}"/>
              </a:ext>
            </a:extLst>
          </p:cNvPr>
          <p:cNvSpPr>
            <a:spLocks noGrp="1"/>
          </p:cNvSpPr>
          <p:nvPr>
            <p:ph type="sldNum" sz="quarter" idx="12"/>
            <p:custDataLst>
              <p:tags r:id="rId2"/>
            </p:custDataLst>
          </p:nvPr>
        </p:nvSpPr>
        <p:spPr>
          <a:xfrm>
            <a:off x="480060" y="798973"/>
            <a:ext cx="811019" cy="503578"/>
          </a:xfrm>
        </p:spPr>
        <p:txBody>
          <a:bodyPr>
            <a:normAutofit/>
          </a:bodyPr>
          <a:lstStyle/>
          <a:p>
            <a:pPr>
              <a:lnSpc>
                <a:spcPct val="90000"/>
              </a:lnSpc>
              <a:spcAft>
                <a:spcPts val="600"/>
              </a:spcAft>
            </a:pPr>
            <a:fld id="{32E5CEFB-27AB-402A-8BAF-F4076560114F}" type="slidenum">
              <a:rPr lang="en-CA" smtClean="0"/>
              <a:pPr>
                <a:lnSpc>
                  <a:spcPct val="90000"/>
                </a:lnSpc>
                <a:spcAft>
                  <a:spcPts val="600"/>
                </a:spcAft>
              </a:pPr>
              <a:t>24</a:t>
            </a:fld>
            <a:endParaRPr lang="en-CA"/>
          </a:p>
        </p:txBody>
      </p:sp>
      <p:sp>
        <p:nvSpPr>
          <p:cNvPr id="3" name="Content Placeholder 2">
            <a:extLst>
              <a:ext uri="{FF2B5EF4-FFF2-40B4-BE49-F238E27FC236}">
                <a16:creationId xmlns:a16="http://schemas.microsoft.com/office/drawing/2014/main" id="{D7B56B54-A7E7-458E-AB8D-4B846797DA94}"/>
              </a:ext>
            </a:extLst>
          </p:cNvPr>
          <p:cNvSpPr>
            <a:spLocks noGrp="1"/>
          </p:cNvSpPr>
          <p:nvPr>
            <p:ph idx="1"/>
            <p:custDataLst>
              <p:tags r:id="rId3"/>
            </p:custDataLst>
          </p:nvPr>
        </p:nvSpPr>
        <p:spPr>
          <a:xfrm>
            <a:off x="1451579" y="2493818"/>
            <a:ext cx="9603275" cy="3264131"/>
          </a:xfrm>
        </p:spPr>
        <p:txBody>
          <a:bodyPr>
            <a:normAutofit fontScale="85000" lnSpcReduction="20000"/>
          </a:bodyPr>
          <a:lstStyle/>
          <a:p>
            <a:pPr marL="0" indent="0" algn="ctr">
              <a:buNone/>
            </a:pPr>
            <a:r>
              <a:rPr lang="fr-CA" sz="2800" dirty="0"/>
              <a:t>QUESTIONS ?</a:t>
            </a:r>
          </a:p>
          <a:p>
            <a:pPr marL="0" indent="0" algn="ctr">
              <a:buNone/>
            </a:pPr>
            <a:endParaRPr lang="fr-CA" sz="2800" dirty="0"/>
          </a:p>
          <a:p>
            <a:pPr marL="0" indent="0" algn="ctr">
              <a:buNone/>
            </a:pPr>
            <a:endParaRPr lang="fr-CA" sz="2800" dirty="0"/>
          </a:p>
          <a:p>
            <a:pPr marL="0" indent="0" algn="ctr">
              <a:buNone/>
            </a:pPr>
            <a:endParaRPr lang="fr-CA" sz="2800" dirty="0"/>
          </a:p>
          <a:p>
            <a:pPr marL="0" indent="0" algn="ctr">
              <a:buNone/>
            </a:pPr>
            <a:r>
              <a:rPr lang="fr-CA" dirty="0">
                <a:solidFill>
                  <a:schemeClr val="tx1">
                    <a:lumMod val="75000"/>
                  </a:schemeClr>
                </a:solidFill>
              </a:rPr>
              <a:t>ksenia.burobina@umontreal.ca</a:t>
            </a:r>
          </a:p>
          <a:p>
            <a:pPr marL="0" indent="0" algn="ctr">
              <a:buNone/>
            </a:pPr>
            <a:r>
              <a:rPr lang="fr-CA" dirty="0">
                <a:solidFill>
                  <a:schemeClr val="tx1">
                    <a:lumMod val="75000"/>
                  </a:schemeClr>
                </a:solidFill>
              </a:rPr>
              <a:t>direction@maisonfloratristan.com</a:t>
            </a:r>
          </a:p>
          <a:p>
            <a:pPr marL="0" indent="0" algn="ctr">
              <a:buNone/>
            </a:pPr>
            <a:r>
              <a:rPr lang="fr-CA" dirty="0">
                <a:solidFill>
                  <a:schemeClr val="tx1">
                    <a:lumMod val="75000"/>
                  </a:schemeClr>
                </a:solidFill>
              </a:rPr>
              <a:t>alliance2e@hotmail.com</a:t>
            </a:r>
          </a:p>
          <a:p>
            <a:pPr marL="0" indent="0" algn="ctr">
              <a:buNone/>
            </a:pPr>
            <a:endParaRPr lang="en-CA" sz="2800" dirty="0"/>
          </a:p>
        </p:txBody>
      </p:sp>
      <p:sp>
        <p:nvSpPr>
          <p:cNvPr id="5" name="TextBox 4">
            <a:extLst>
              <a:ext uri="{FF2B5EF4-FFF2-40B4-BE49-F238E27FC236}">
                <a16:creationId xmlns:a16="http://schemas.microsoft.com/office/drawing/2014/main" id="{BE2CDBC0-32BC-4F8A-A957-7398196410C0}"/>
              </a:ext>
            </a:extLst>
          </p:cNvPr>
          <p:cNvSpPr txBox="1"/>
          <p:nvPr>
            <p:custDataLst>
              <p:tags r:id="rId4"/>
            </p:custDataLst>
          </p:nvPr>
        </p:nvSpPr>
        <p:spPr>
          <a:xfrm>
            <a:off x="9885980" y="6555850"/>
            <a:ext cx="2538367" cy="338554"/>
          </a:xfrm>
          <a:prstGeom prst="rect">
            <a:avLst/>
          </a:prstGeom>
          <a:noFill/>
        </p:spPr>
        <p:txBody>
          <a:bodyPr wrap="square" rtlCol="0">
            <a:spAutoFit/>
          </a:bodyPr>
          <a:lstStyle/>
          <a:p>
            <a:r>
              <a:rPr lang="fr-CA" sz="1600" dirty="0"/>
              <a:t>Ksenia Burobina, 2019.06</a:t>
            </a:r>
            <a:endParaRPr lang="en-CA" sz="1600" dirty="0"/>
          </a:p>
        </p:txBody>
      </p:sp>
    </p:spTree>
    <p:extLst>
      <p:ext uri="{BB962C8B-B14F-4D97-AF65-F5344CB8AC3E}">
        <p14:creationId xmlns:p14="http://schemas.microsoft.com/office/powerpoint/2010/main" val="2465422573"/>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B98825-B4B7-4407-A6D0-0A57CF424E44}"/>
              </a:ext>
            </a:extLst>
          </p:cNvPr>
          <p:cNvSpPr>
            <a:spLocks noGrp="1"/>
          </p:cNvSpPr>
          <p:nvPr>
            <p:ph type="title"/>
            <p:custDataLst>
              <p:tags r:id="rId3"/>
            </p:custDataLst>
          </p:nvPr>
        </p:nvSpPr>
        <p:spPr>
          <a:xfrm>
            <a:off x="849683" y="1240076"/>
            <a:ext cx="2727813" cy="4584527"/>
          </a:xfrm>
        </p:spPr>
        <p:txBody>
          <a:bodyPr>
            <a:normAutofit/>
          </a:bodyPr>
          <a:lstStyle/>
          <a:p>
            <a:r>
              <a:rPr lang="fr-CA" dirty="0" err="1">
                <a:solidFill>
                  <a:srgbClr val="FFFFFF"/>
                </a:solidFill>
              </a:rPr>
              <a:t>QueLQUES</a:t>
            </a:r>
            <a:r>
              <a:rPr lang="fr-CA" dirty="0">
                <a:solidFill>
                  <a:srgbClr val="FFFFFF"/>
                </a:solidFill>
              </a:rPr>
              <a:t> RÉFÉRENCES</a:t>
            </a:r>
            <a:br>
              <a:rPr lang="fr-CA" dirty="0">
                <a:solidFill>
                  <a:srgbClr val="FFFFFF"/>
                </a:solidFill>
              </a:rPr>
            </a:br>
            <a:br>
              <a:rPr lang="fr-CA" dirty="0">
                <a:solidFill>
                  <a:srgbClr val="FFFFFF"/>
                </a:solidFill>
              </a:rPr>
            </a:br>
            <a:r>
              <a:rPr lang="fr-CA" sz="1600" b="1" u="sng" dirty="0"/>
              <a:t>Documents et rapports gouvernementaux</a:t>
            </a:r>
            <a:br>
              <a:rPr lang="fr-CA" sz="1600" b="1" u="sng" dirty="0"/>
            </a:br>
            <a:br>
              <a:rPr lang="fr-CA" sz="1600" b="1" u="sng" dirty="0"/>
            </a:br>
            <a:br>
              <a:rPr lang="fr-CA" sz="1600" b="1" u="sng" dirty="0"/>
            </a:br>
            <a:r>
              <a:rPr lang="fr-CA" sz="1600" b="1" u="sng" dirty="0"/>
              <a:t>mémoires</a:t>
            </a:r>
            <a:br>
              <a:rPr lang="en-CA" b="1" dirty="0"/>
            </a:br>
            <a:br>
              <a:rPr lang="en-CA" b="1" dirty="0"/>
            </a:br>
            <a:br>
              <a:rPr lang="fr-CA" dirty="0">
                <a:solidFill>
                  <a:srgbClr val="FFFFFF"/>
                </a:solidFill>
              </a:rPr>
            </a:br>
            <a:endParaRPr lang="en-CA" dirty="0">
              <a:solidFill>
                <a:srgbClr val="FFFFFF"/>
              </a:solidFill>
            </a:endParaRPr>
          </a:p>
        </p:txBody>
      </p:sp>
      <p:sp>
        <p:nvSpPr>
          <p:cNvPr id="3" name="Content Placeholder 2">
            <a:extLst>
              <a:ext uri="{FF2B5EF4-FFF2-40B4-BE49-F238E27FC236}">
                <a16:creationId xmlns:a16="http://schemas.microsoft.com/office/drawing/2014/main" id="{0D64CB2E-5DEA-4A3A-8568-1F5B88B4B542}"/>
              </a:ext>
            </a:extLst>
          </p:cNvPr>
          <p:cNvSpPr>
            <a:spLocks noGrp="1"/>
          </p:cNvSpPr>
          <p:nvPr>
            <p:ph idx="1"/>
            <p:custDataLst>
              <p:tags r:id="rId4"/>
            </p:custDataLst>
          </p:nvPr>
        </p:nvSpPr>
        <p:spPr>
          <a:xfrm>
            <a:off x="4705594" y="314793"/>
            <a:ext cx="7046695" cy="5841749"/>
          </a:xfrm>
        </p:spPr>
        <p:txBody>
          <a:bodyPr anchor="t">
            <a:normAutofit/>
          </a:bodyPr>
          <a:lstStyle/>
          <a:p>
            <a:pPr>
              <a:lnSpc>
                <a:spcPct val="110000"/>
              </a:lnSpc>
            </a:pPr>
            <a:r>
              <a:rPr lang="fr-CA" sz="1600" b="1" u="sng" dirty="0"/>
              <a:t>Documents et rapports gouvernementaux</a:t>
            </a:r>
            <a:endParaRPr lang="en-CA" sz="1600" b="1" dirty="0"/>
          </a:p>
          <a:p>
            <a:pPr>
              <a:lnSpc>
                <a:spcPct val="110000"/>
              </a:lnSpc>
            </a:pPr>
            <a:r>
              <a:rPr lang="fr-CA" sz="1600" dirty="0"/>
              <a:t>Gouvernement du Québec. 1995. </a:t>
            </a:r>
            <a:r>
              <a:rPr lang="fr-CA" sz="1600" i="1" dirty="0"/>
              <a:t>Politique d'intervention en matière de violence conjugale. Prévenir, dépister, contrer</a:t>
            </a:r>
            <a:r>
              <a:rPr lang="fr-CA" sz="1600" dirty="0"/>
              <a:t>. Québec : Gouvernement du Québec, en ligne à </a:t>
            </a:r>
            <a:r>
              <a:rPr lang="en-CA" sz="1600" dirty="0"/>
              <a:t>&lt;</a:t>
            </a:r>
            <a:r>
              <a:rPr lang="fr-CA" sz="1600" u="sng" dirty="0">
                <a:solidFill>
                  <a:srgbClr val="002060"/>
                </a:solidFill>
              </a:rPr>
              <a:t>http://publications.msss.gouv.qc.ca/msss/fichiers/2000/00-807/95-842.pdf</a:t>
            </a:r>
            <a:r>
              <a:rPr lang="fr-CA" sz="1600" dirty="0"/>
              <a:t>&gt; </a:t>
            </a:r>
            <a:endParaRPr lang="en-CA" sz="1600" dirty="0"/>
          </a:p>
          <a:p>
            <a:pPr>
              <a:lnSpc>
                <a:spcPct val="110000"/>
              </a:lnSpc>
            </a:pPr>
            <a:r>
              <a:rPr lang="fr-CA" sz="1600" dirty="0"/>
              <a:t>Gouvernement du Québec. 2018. </a:t>
            </a:r>
            <a:r>
              <a:rPr lang="fr-CA" sz="1600" i="1" dirty="0"/>
              <a:t>Plan d’action gouvernemental 2018-2023 en matière de violence conjugale. Contre la violence conjugale, Agissons</a:t>
            </a:r>
            <a:r>
              <a:rPr lang="fr-CA" sz="1600" dirty="0"/>
              <a:t>. Direction des communications du ministère de l’Emploi et de la Solidarité sociale, Direction des communications du ministère de la Justice, Québec, en ligne à &lt;</a:t>
            </a:r>
            <a:r>
              <a:rPr lang="fr-CA" sz="1600" u="sng" dirty="0">
                <a:solidFill>
                  <a:srgbClr val="002060"/>
                </a:solidFill>
              </a:rPr>
              <a:t>http://www.scf.gouv.qc.ca/fileadmin/publications/Violence/30254_Plan_violence_FINAL.PDF</a:t>
            </a:r>
            <a:r>
              <a:rPr lang="fr-CA" sz="1600" dirty="0"/>
              <a:t>&gt;</a:t>
            </a:r>
            <a:endParaRPr lang="en-CA" sz="1600" dirty="0"/>
          </a:p>
          <a:p>
            <a:pPr>
              <a:lnSpc>
                <a:spcPct val="110000"/>
              </a:lnSpc>
            </a:pPr>
            <a:r>
              <a:rPr lang="fr-CA" sz="1600" dirty="0"/>
              <a:t>Lindsay, M. 2014. </a:t>
            </a:r>
            <a:r>
              <a:rPr lang="fr-CA" sz="1600" i="1" dirty="0"/>
              <a:t>Actes de violence perpétrés par des ex-conjoints au Canada</a:t>
            </a:r>
            <a:r>
              <a:rPr lang="fr-CA" sz="1600" dirty="0"/>
              <a:t>. Ottawa : Division de la recherche et de la statistique, Ministère de la Justice, en ligne à</a:t>
            </a:r>
            <a:r>
              <a:rPr lang="en-CA" sz="1600" dirty="0"/>
              <a:t> &lt;</a:t>
            </a:r>
            <a:r>
              <a:rPr lang="en-CA" sz="1600" u="sng" dirty="0">
                <a:solidFill>
                  <a:srgbClr val="002060"/>
                </a:solidFill>
                <a:hlinkClick r:id="rId9">
                  <a:extLst>
                    <a:ext uri="{A12FA001-AC4F-418D-AE19-62706E023703}">
                      <ahyp:hlinkClr xmlns:ahyp="http://schemas.microsoft.com/office/drawing/2018/hyperlinkcolor" val="tx"/>
                    </a:ext>
                  </a:extLst>
                </a:hlinkClick>
              </a:rPr>
              <a:t>https://www.justice.gc.ca/fra/pr-rp/jp-cj/vf-fv/rr14_03/rr14_03.pdf</a:t>
            </a:r>
            <a:r>
              <a:rPr lang="en-CA" sz="1600" dirty="0"/>
              <a:t>&gt;</a:t>
            </a:r>
            <a:endParaRPr lang="fr-CA" sz="1600" dirty="0"/>
          </a:p>
          <a:p>
            <a:pPr>
              <a:lnSpc>
                <a:spcPct val="110000"/>
              </a:lnSpc>
            </a:pPr>
            <a:r>
              <a:rPr lang="fr-CA" sz="1600" b="1" u="sng" dirty="0"/>
              <a:t>Avis et mémoires</a:t>
            </a:r>
            <a:endParaRPr lang="en-CA" sz="1600" b="1" dirty="0"/>
          </a:p>
          <a:p>
            <a:pPr>
              <a:lnSpc>
                <a:spcPct val="110000"/>
              </a:lnSpc>
            </a:pPr>
            <a:r>
              <a:rPr lang="fr-CA" sz="1600" dirty="0"/>
              <a:t>Regroupement des maisons pour femmes victimes de violence conjugale, 2019. </a:t>
            </a:r>
            <a:r>
              <a:rPr lang="fr-CA" sz="1600" i="1" dirty="0"/>
              <a:t>Droit de la famille : mettre l’intérêt de l’enfant au cœur de la réforme. </a:t>
            </a:r>
            <a:r>
              <a:rPr lang="fr-CA" sz="1600" dirty="0"/>
              <a:t>Mémoire préliminaire présenté dans le cadre des consultations sur la future réforme du droit de la famille</a:t>
            </a:r>
            <a:r>
              <a:rPr lang="fr-CA" sz="1600" i="1" dirty="0"/>
              <a:t>, </a:t>
            </a:r>
            <a:r>
              <a:rPr lang="fr-CA" sz="1600" dirty="0"/>
              <a:t>en ligne à &lt;</a:t>
            </a:r>
            <a:r>
              <a:rPr lang="fr-CA" sz="1600" u="sng" dirty="0">
                <a:solidFill>
                  <a:srgbClr val="002060"/>
                </a:solidFill>
                <a:hlinkClick r:id="rId10">
                  <a:extLst>
                    <a:ext uri="{A12FA001-AC4F-418D-AE19-62706E023703}">
                      <ahyp:hlinkClr xmlns:ahyp="http://schemas.microsoft.com/office/drawing/2018/hyperlinkcolor" val="tx"/>
                    </a:ext>
                  </a:extLst>
                </a:hlinkClick>
              </a:rPr>
              <a:t>http://maisons-femmes.qc.ca/wp-content/uploads/2019/05/memoire-Droit-de-la-famille-06-05-19-1-1.pd</a:t>
            </a:r>
            <a:r>
              <a:rPr lang="fr-CA" sz="1600" u="sng" dirty="0">
                <a:hlinkClick r:id="rId10">
                  <a:extLst>
                    <a:ext uri="{A12FA001-AC4F-418D-AE19-62706E023703}">
                      <ahyp:hlinkClr xmlns:ahyp="http://schemas.microsoft.com/office/drawing/2018/hyperlinkcolor" val="tx"/>
                    </a:ext>
                  </a:extLst>
                </a:hlinkClick>
              </a:rPr>
              <a:t>f</a:t>
            </a:r>
            <a:r>
              <a:rPr lang="fr-CA" sz="1600" dirty="0"/>
              <a:t>&gt;</a:t>
            </a:r>
          </a:p>
        </p:txBody>
      </p:sp>
      <p:sp>
        <p:nvSpPr>
          <p:cNvPr id="6" name="TextBox 5">
            <a:extLst>
              <a:ext uri="{FF2B5EF4-FFF2-40B4-BE49-F238E27FC236}">
                <a16:creationId xmlns:a16="http://schemas.microsoft.com/office/drawing/2014/main" id="{95740030-FC68-4649-AE15-3E5429F03ACA}"/>
              </a:ext>
            </a:extLst>
          </p:cNvPr>
          <p:cNvSpPr txBox="1"/>
          <p:nvPr>
            <p:custDataLst>
              <p:tags r:id="rId5"/>
            </p:custDataLst>
          </p:nvPr>
        </p:nvSpPr>
        <p:spPr>
          <a:xfrm>
            <a:off x="9885980" y="6555850"/>
            <a:ext cx="2538367" cy="338554"/>
          </a:xfrm>
          <a:prstGeom prst="rect">
            <a:avLst/>
          </a:prstGeom>
          <a:noFill/>
        </p:spPr>
        <p:txBody>
          <a:bodyPr wrap="square" rtlCol="0">
            <a:spAutoFit/>
          </a:bodyPr>
          <a:lstStyle/>
          <a:p>
            <a:r>
              <a:rPr lang="fr-CA" sz="1600" dirty="0">
                <a:solidFill>
                  <a:schemeClr val="bg1">
                    <a:lumMod val="50000"/>
                  </a:schemeClr>
                </a:solidFill>
              </a:rPr>
              <a:t>Ksenia Burobina, 2019.06</a:t>
            </a:r>
            <a:endParaRPr lang="en-CA" sz="1600" dirty="0">
              <a:solidFill>
                <a:schemeClr val="bg1">
                  <a:lumMod val="50000"/>
                </a:schemeClr>
              </a:solidFill>
            </a:endParaRPr>
          </a:p>
        </p:txBody>
      </p:sp>
      <p:sp>
        <p:nvSpPr>
          <p:cNvPr id="4" name="Slide Number Placeholder 3">
            <a:extLst>
              <a:ext uri="{FF2B5EF4-FFF2-40B4-BE49-F238E27FC236}">
                <a16:creationId xmlns:a16="http://schemas.microsoft.com/office/drawing/2014/main" id="{4588F16D-0453-464F-A831-162168943A45}"/>
              </a:ext>
            </a:extLst>
          </p:cNvPr>
          <p:cNvSpPr>
            <a:spLocks noGrp="1"/>
          </p:cNvSpPr>
          <p:nvPr>
            <p:ph type="sldNum" sz="quarter" idx="12"/>
            <p:custDataLst>
              <p:tags r:id="rId6"/>
            </p:custDataLst>
          </p:nvPr>
        </p:nvSpPr>
        <p:spPr>
          <a:xfrm>
            <a:off x="11346779" y="26600"/>
            <a:ext cx="811019" cy="503578"/>
          </a:xfrm>
        </p:spPr>
        <p:txBody>
          <a:bodyPr/>
          <a:lstStyle/>
          <a:p>
            <a:fld id="{32E5CEFB-27AB-402A-8BAF-F4076560114F}" type="slidenum">
              <a:rPr lang="en-CA" smtClean="0"/>
              <a:t>25</a:t>
            </a:fld>
            <a:endParaRPr lang="en-CA"/>
          </a:p>
        </p:txBody>
      </p:sp>
    </p:spTree>
    <p:extLst>
      <p:ext uri="{BB962C8B-B14F-4D97-AF65-F5344CB8AC3E}">
        <p14:creationId xmlns:p14="http://schemas.microsoft.com/office/powerpoint/2010/main" val="33001796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B98825-B4B7-4407-A6D0-0A57CF424E44}"/>
              </a:ext>
            </a:extLst>
          </p:cNvPr>
          <p:cNvSpPr>
            <a:spLocks noGrp="1"/>
          </p:cNvSpPr>
          <p:nvPr>
            <p:ph type="title"/>
            <p:custDataLst>
              <p:tags r:id="rId3"/>
            </p:custDataLst>
          </p:nvPr>
        </p:nvSpPr>
        <p:spPr>
          <a:xfrm>
            <a:off x="849683" y="1240076"/>
            <a:ext cx="2727813" cy="4584527"/>
          </a:xfrm>
        </p:spPr>
        <p:txBody>
          <a:bodyPr>
            <a:normAutofit/>
          </a:bodyPr>
          <a:lstStyle/>
          <a:p>
            <a:r>
              <a:rPr lang="fr-CA" dirty="0" err="1">
                <a:solidFill>
                  <a:srgbClr val="FFFFFF"/>
                </a:solidFill>
              </a:rPr>
              <a:t>QueLQUES</a:t>
            </a:r>
            <a:r>
              <a:rPr lang="fr-CA" dirty="0">
                <a:solidFill>
                  <a:srgbClr val="FFFFFF"/>
                </a:solidFill>
              </a:rPr>
              <a:t> RÉFÉRENCES</a:t>
            </a:r>
            <a:br>
              <a:rPr lang="fr-CA" dirty="0">
                <a:solidFill>
                  <a:srgbClr val="FFFFFF"/>
                </a:solidFill>
              </a:rPr>
            </a:br>
            <a:br>
              <a:rPr lang="fr-CA" dirty="0">
                <a:solidFill>
                  <a:srgbClr val="FFFFFF"/>
                </a:solidFill>
              </a:rPr>
            </a:br>
            <a:r>
              <a:rPr lang="fr-CA" sz="1800" b="1" u="sng" dirty="0">
                <a:latin typeface="Times New Roman" panose="02020603050405020304" pitchFamily="18" charset="0"/>
                <a:cs typeface="Times New Roman" panose="02020603050405020304" pitchFamily="18" charset="0"/>
              </a:rPr>
              <a:t>Littérature scientifique</a:t>
            </a:r>
            <a:br>
              <a:rPr lang="fr-CA" sz="1600" b="1" u="sng" dirty="0">
                <a:latin typeface="Times New Roman" panose="02020603050405020304" pitchFamily="18" charset="0"/>
                <a:cs typeface="Times New Roman" panose="02020603050405020304" pitchFamily="18" charset="0"/>
              </a:rPr>
            </a:br>
            <a:br>
              <a:rPr lang="en-CA" sz="1600" b="1" dirty="0">
                <a:latin typeface="Times New Roman" panose="02020603050405020304" pitchFamily="18" charset="0"/>
                <a:cs typeface="Times New Roman" panose="02020603050405020304" pitchFamily="18" charset="0"/>
              </a:rPr>
            </a:br>
            <a:r>
              <a:rPr lang="fr-CA" sz="1600"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Sur la violence conjugale post-séparation</a:t>
            </a:r>
            <a:br>
              <a:rPr lang="fr-CA"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CA" i="1" u="sng" dirty="0">
                <a:effectLst>
                  <a:outerShdw blurRad="38100" dist="38100" dir="2700000" algn="tl">
                    <a:srgbClr val="000000">
                      <a:alpha val="43137"/>
                    </a:srgbClr>
                  </a:outerShdw>
                </a:effectLst>
              </a:rPr>
            </a:br>
            <a:br>
              <a:rPr lang="fr-CA" dirty="0">
                <a:solidFill>
                  <a:srgbClr val="FFFFFF"/>
                </a:solidFill>
              </a:rPr>
            </a:br>
            <a:endParaRPr lang="en-CA" dirty="0">
              <a:solidFill>
                <a:srgbClr val="FFFFFF"/>
              </a:solidFill>
            </a:endParaRPr>
          </a:p>
        </p:txBody>
      </p:sp>
      <p:sp>
        <p:nvSpPr>
          <p:cNvPr id="3" name="Content Placeholder 2">
            <a:extLst>
              <a:ext uri="{FF2B5EF4-FFF2-40B4-BE49-F238E27FC236}">
                <a16:creationId xmlns:a16="http://schemas.microsoft.com/office/drawing/2014/main" id="{0D64CB2E-5DEA-4A3A-8568-1F5B88B4B542}"/>
              </a:ext>
            </a:extLst>
          </p:cNvPr>
          <p:cNvSpPr>
            <a:spLocks noGrp="1"/>
          </p:cNvSpPr>
          <p:nvPr>
            <p:ph idx="1"/>
            <p:custDataLst>
              <p:tags r:id="rId4"/>
            </p:custDataLst>
          </p:nvPr>
        </p:nvSpPr>
        <p:spPr>
          <a:xfrm>
            <a:off x="4426875" y="149903"/>
            <a:ext cx="7580245" cy="6595672"/>
          </a:xfrm>
        </p:spPr>
        <p:txBody>
          <a:bodyPr anchor="t">
            <a:normAutofit fontScale="92500" lnSpcReduction="10000"/>
          </a:bodyPr>
          <a:lstStyle/>
          <a:p>
            <a:r>
              <a:rPr lang="fr-CA" sz="1700"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Sur la violence conjugale post-séparation:</a:t>
            </a:r>
          </a:p>
          <a:p>
            <a:r>
              <a:rPr lang="de-DE" sz="1600" dirty="0"/>
              <a:t>Dekeseredy, W. S., M. Dragiewicz et M. D. Schwartz. </a:t>
            </a:r>
            <a:r>
              <a:rPr lang="en-CA" sz="1600" dirty="0"/>
              <a:t>2018. </a:t>
            </a:r>
            <a:r>
              <a:rPr lang="en-CA" sz="1600" i="1" dirty="0"/>
              <a:t>Abusive endings : separation and divorce violence against women</a:t>
            </a:r>
            <a:r>
              <a:rPr lang="en-CA" sz="1600" dirty="0"/>
              <a:t>, Oakland, California, University of California Press</a:t>
            </a:r>
          </a:p>
          <a:p>
            <a:r>
              <a:rPr lang="fr-CA" sz="1600" dirty="0"/>
              <a:t>Elizabeth, V. 2017.  </a:t>
            </a:r>
            <a:r>
              <a:rPr lang="en-CA" sz="1600" dirty="0"/>
              <a:t>« Custody Stalking: A Mechanism of Coercively Controlling Mothers Following Separation »,  </a:t>
            </a:r>
            <a:r>
              <a:rPr lang="en-CA" sz="1600" i="1" dirty="0"/>
              <a:t>Feminist Legal Studies</a:t>
            </a:r>
            <a:r>
              <a:rPr lang="en-CA" sz="1600" dirty="0"/>
              <a:t> 25 (2), p.185-201.</a:t>
            </a:r>
          </a:p>
          <a:p>
            <a:r>
              <a:rPr lang="fr-CA" sz="1600" dirty="0" err="1"/>
              <a:t>Humphreys</a:t>
            </a:r>
            <a:r>
              <a:rPr lang="fr-CA" sz="1600" dirty="0"/>
              <a:t>, C. et R. K. </a:t>
            </a:r>
            <a:r>
              <a:rPr lang="fr-CA" sz="1600" dirty="0" err="1"/>
              <a:t>Thiara</a:t>
            </a:r>
            <a:r>
              <a:rPr lang="fr-CA" sz="1600" dirty="0"/>
              <a:t>. </a:t>
            </a:r>
            <a:r>
              <a:rPr lang="en-CA" sz="1600" dirty="0"/>
              <a:t>2003. « Neither justice nor protection: Women’s experiences of post-separation violence »,</a:t>
            </a:r>
            <a:r>
              <a:rPr lang="en-CA" sz="1600" i="1" dirty="0"/>
              <a:t> Journal of Social Welfare Law</a:t>
            </a:r>
            <a:r>
              <a:rPr lang="en-CA" sz="1600" dirty="0"/>
              <a:t>, vol. 25, p. 195-214</a:t>
            </a:r>
          </a:p>
          <a:p>
            <a:r>
              <a:rPr lang="en-CA" sz="1600" dirty="0"/>
              <a:t>Miller, S. L., et N. L. </a:t>
            </a:r>
            <a:r>
              <a:rPr lang="en-CA" sz="1600" dirty="0" err="1"/>
              <a:t>Smolter</a:t>
            </a:r>
            <a:r>
              <a:rPr lang="en-CA" sz="1600" dirty="0"/>
              <a:t>. 2011. « “Paper Abuse”: When All Else Fails, Batterers Use Procedural Stalking », </a:t>
            </a:r>
            <a:r>
              <a:rPr lang="en-CA" sz="1600" i="1" dirty="0"/>
              <a:t>Violence Against Women</a:t>
            </a:r>
            <a:r>
              <a:rPr lang="en-CA" sz="1600" dirty="0"/>
              <a:t> 17 (5), p. 637-650</a:t>
            </a:r>
          </a:p>
          <a:p>
            <a:r>
              <a:rPr lang="fr-CA" sz="1600" dirty="0" err="1"/>
              <a:t>Rinfret-Raynor</a:t>
            </a:r>
            <a:r>
              <a:rPr lang="fr-CA" sz="1600" dirty="0"/>
              <a:t>, M., M. Dubé, </a:t>
            </a:r>
            <a:r>
              <a:rPr lang="fr-CA" sz="1600" dirty="0" err="1"/>
              <a:t>C.Drouin</a:t>
            </a:r>
            <a:r>
              <a:rPr lang="fr-CA" sz="1600" dirty="0"/>
              <a:t>, N. Maillé et E. Harper. 2008. « La </a:t>
            </a:r>
            <a:r>
              <a:rPr lang="fr-CA" sz="1600" i="1" dirty="0"/>
              <a:t>violence conjugale </a:t>
            </a:r>
            <a:r>
              <a:rPr lang="fr-CA" sz="1600" i="1" dirty="0" err="1"/>
              <a:t>postséparation</a:t>
            </a:r>
            <a:r>
              <a:rPr lang="fr-CA" sz="1600" dirty="0"/>
              <a:t> en </a:t>
            </a:r>
            <a:r>
              <a:rPr lang="fr-CA" sz="1600" i="1" dirty="0"/>
              <a:t>contexte d</a:t>
            </a:r>
            <a:r>
              <a:rPr lang="fr-CA" sz="1600" dirty="0"/>
              <a:t>'</a:t>
            </a:r>
            <a:r>
              <a:rPr lang="fr-CA" sz="1600" i="1" dirty="0"/>
              <a:t>exercice</a:t>
            </a:r>
            <a:r>
              <a:rPr lang="fr-CA" sz="1600" dirty="0"/>
              <a:t> des </a:t>
            </a:r>
            <a:r>
              <a:rPr lang="fr-CA" sz="1600" i="1" dirty="0"/>
              <a:t>droits d</a:t>
            </a:r>
            <a:r>
              <a:rPr lang="fr-CA" sz="1600" dirty="0"/>
              <a:t>'</a:t>
            </a:r>
            <a:r>
              <a:rPr lang="fr-CA" sz="1600" i="1" dirty="0"/>
              <a:t>accès</a:t>
            </a:r>
            <a:r>
              <a:rPr lang="fr-CA" sz="1600" dirty="0"/>
              <a:t> aux </a:t>
            </a:r>
            <a:r>
              <a:rPr lang="fr-CA" sz="1600" i="1" dirty="0"/>
              <a:t>enfants », d</a:t>
            </a:r>
            <a:r>
              <a:rPr lang="fr-CA" sz="1600" dirty="0"/>
              <a:t>ans S. Arcand, D. Damant, E. Harper &amp; S. Gravel (</a:t>
            </a:r>
            <a:r>
              <a:rPr lang="fr-CA" sz="1600" dirty="0" err="1"/>
              <a:t>dir</a:t>
            </a:r>
            <a:r>
              <a:rPr lang="fr-CA" sz="1600" dirty="0"/>
              <a:t>.), </a:t>
            </a:r>
            <a:r>
              <a:rPr lang="fr-CA" sz="1600" i="1" dirty="0"/>
              <a:t>Violences faites aux femmes</a:t>
            </a:r>
            <a:r>
              <a:rPr lang="fr-CA" sz="1600" dirty="0"/>
              <a:t>, Collection Problèmes sociaux et interventions sociales, p. 185-206.</a:t>
            </a:r>
            <a:endParaRPr lang="en-CA" sz="1600" dirty="0"/>
          </a:p>
          <a:p>
            <a:r>
              <a:rPr lang="fr-CA" sz="1600" dirty="0" err="1"/>
              <a:t>Romito</a:t>
            </a:r>
            <a:r>
              <a:rPr lang="fr-CA" sz="1600" dirty="0"/>
              <a:t>, P. 2011. « Les violences conjugales post-séparation et le devenir des femmes et des enfants », </a:t>
            </a:r>
            <a:r>
              <a:rPr lang="fr-CA" sz="1600" i="1" dirty="0"/>
              <a:t>La revue internationale de l'éducation familiale</a:t>
            </a:r>
            <a:r>
              <a:rPr lang="fr-CA" sz="1600" dirty="0"/>
              <a:t>, vol. 29, no 1, p. 87-105</a:t>
            </a:r>
            <a:endParaRPr lang="en-CA" sz="1600" dirty="0"/>
          </a:p>
          <a:p>
            <a:r>
              <a:rPr lang="en-CA" sz="1600" dirty="0"/>
              <a:t>Stark, Evan. 2007. </a:t>
            </a:r>
            <a:r>
              <a:rPr lang="en-CA" sz="1600" i="1" dirty="0"/>
              <a:t>Coercive control : the entrapment of women in personal life. </a:t>
            </a:r>
            <a:r>
              <a:rPr lang="fr-CA" sz="1600" dirty="0"/>
              <a:t>New York: Oxford </a:t>
            </a:r>
            <a:r>
              <a:rPr lang="fr-CA" sz="1600" dirty="0" err="1"/>
              <a:t>University</a:t>
            </a:r>
            <a:r>
              <a:rPr lang="fr-CA" sz="1600" dirty="0"/>
              <a:t> </a:t>
            </a:r>
            <a:r>
              <a:rPr lang="fr-CA" sz="1600" dirty="0" err="1"/>
              <a:t>Press</a:t>
            </a:r>
            <a:endParaRPr lang="fr-CA" sz="1600" dirty="0"/>
          </a:p>
          <a:p>
            <a:r>
              <a:rPr lang="en-CA" sz="1600" dirty="0" err="1"/>
              <a:t>Thiara</a:t>
            </a:r>
            <a:r>
              <a:rPr lang="en-CA" sz="1600" dirty="0"/>
              <a:t>, R.K. 2013. « It’s all about stopping you from getting on with your life: postseparation violence in the lives of Asian and African-Caribbean Women. », dans Y. Rehman, L. Kelly and H. Siddiqui, Moving in the Shadows: Violence in the Lives of Minority Women and Children, Farnham: Ashgate</a:t>
            </a:r>
          </a:p>
        </p:txBody>
      </p:sp>
      <p:sp>
        <p:nvSpPr>
          <p:cNvPr id="4" name="Slide Number Placeholder 3">
            <a:extLst>
              <a:ext uri="{FF2B5EF4-FFF2-40B4-BE49-F238E27FC236}">
                <a16:creationId xmlns:a16="http://schemas.microsoft.com/office/drawing/2014/main" id="{614829D6-C62A-4D82-84D8-281B65847C9C}"/>
              </a:ext>
            </a:extLst>
          </p:cNvPr>
          <p:cNvSpPr>
            <a:spLocks noGrp="1"/>
          </p:cNvSpPr>
          <p:nvPr>
            <p:ph type="sldNum" sz="quarter" idx="12"/>
            <p:custDataLst>
              <p:tags r:id="rId5"/>
            </p:custDataLst>
          </p:nvPr>
        </p:nvSpPr>
        <p:spPr>
          <a:xfrm>
            <a:off x="11380678" y="-2"/>
            <a:ext cx="811019" cy="503578"/>
          </a:xfrm>
        </p:spPr>
        <p:txBody>
          <a:bodyPr/>
          <a:lstStyle/>
          <a:p>
            <a:fld id="{32E5CEFB-27AB-402A-8BAF-F4076560114F}" type="slidenum">
              <a:rPr lang="en-CA" smtClean="0"/>
              <a:t>26</a:t>
            </a:fld>
            <a:endParaRPr lang="en-CA" dirty="0"/>
          </a:p>
        </p:txBody>
      </p:sp>
    </p:spTree>
    <p:extLst>
      <p:ext uri="{BB962C8B-B14F-4D97-AF65-F5344CB8AC3E}">
        <p14:creationId xmlns:p14="http://schemas.microsoft.com/office/powerpoint/2010/main" val="9294897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B98825-B4B7-4407-A6D0-0A57CF424E44}"/>
              </a:ext>
            </a:extLst>
          </p:cNvPr>
          <p:cNvSpPr>
            <a:spLocks noGrp="1"/>
          </p:cNvSpPr>
          <p:nvPr>
            <p:ph type="title"/>
            <p:custDataLst>
              <p:tags r:id="rId3"/>
            </p:custDataLst>
          </p:nvPr>
        </p:nvSpPr>
        <p:spPr>
          <a:xfrm>
            <a:off x="667156" y="985243"/>
            <a:ext cx="2727813" cy="4584527"/>
          </a:xfrm>
        </p:spPr>
        <p:txBody>
          <a:bodyPr>
            <a:normAutofit/>
          </a:bodyPr>
          <a:lstStyle/>
          <a:p>
            <a:r>
              <a:rPr lang="fr-CA" dirty="0" err="1">
                <a:solidFill>
                  <a:srgbClr val="FFFFFF"/>
                </a:solidFill>
              </a:rPr>
              <a:t>QueLQUES</a:t>
            </a:r>
            <a:r>
              <a:rPr lang="fr-CA" dirty="0">
                <a:solidFill>
                  <a:srgbClr val="FFFFFF"/>
                </a:solidFill>
              </a:rPr>
              <a:t> RÉFÉRENCES</a:t>
            </a:r>
            <a:br>
              <a:rPr lang="fr-CA" dirty="0">
                <a:solidFill>
                  <a:srgbClr val="FFFFFF"/>
                </a:solidFill>
              </a:rPr>
            </a:br>
            <a:br>
              <a:rPr lang="fr-CA" sz="2800" dirty="0">
                <a:solidFill>
                  <a:srgbClr val="FFFFFF"/>
                </a:solidFill>
              </a:rPr>
            </a:br>
            <a:r>
              <a:rPr lang="fr-CA" sz="1800" b="1" u="sng" dirty="0">
                <a:latin typeface="Times New Roman" panose="02020603050405020304" pitchFamily="18" charset="0"/>
                <a:cs typeface="Times New Roman" panose="02020603050405020304" pitchFamily="18" charset="0"/>
              </a:rPr>
              <a:t>Littérature scientifique</a:t>
            </a:r>
            <a:br>
              <a:rPr lang="fr-CA" sz="2400" b="1" u="sng" dirty="0">
                <a:latin typeface="Times New Roman" panose="02020603050405020304" pitchFamily="18" charset="0"/>
                <a:cs typeface="Times New Roman" panose="02020603050405020304" pitchFamily="18" charset="0"/>
              </a:rPr>
            </a:br>
            <a:br>
              <a:rPr lang="en-CA" sz="1600"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fr-CA" sz="1600"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Sur la parentalité et les stéréotypes de genre </a:t>
            </a:r>
            <a:br>
              <a:rPr lang="en-CA" sz="1600"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fr-CA" sz="2700" i="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fr-CA" dirty="0">
                <a:solidFill>
                  <a:srgbClr val="FFFFFF"/>
                </a:solidFill>
              </a:rPr>
            </a:br>
            <a:endParaRPr lang="en-CA" dirty="0">
              <a:solidFill>
                <a:srgbClr val="FFFFFF"/>
              </a:solidFill>
            </a:endParaRPr>
          </a:p>
        </p:txBody>
      </p:sp>
      <p:sp>
        <p:nvSpPr>
          <p:cNvPr id="3" name="Content Placeholder 2">
            <a:extLst>
              <a:ext uri="{FF2B5EF4-FFF2-40B4-BE49-F238E27FC236}">
                <a16:creationId xmlns:a16="http://schemas.microsoft.com/office/drawing/2014/main" id="{0D64CB2E-5DEA-4A3A-8568-1F5B88B4B542}"/>
              </a:ext>
            </a:extLst>
          </p:cNvPr>
          <p:cNvSpPr>
            <a:spLocks noGrp="1"/>
          </p:cNvSpPr>
          <p:nvPr>
            <p:ph idx="1"/>
            <p:custDataLst>
              <p:tags r:id="rId4"/>
            </p:custDataLst>
          </p:nvPr>
        </p:nvSpPr>
        <p:spPr>
          <a:xfrm>
            <a:off x="4705594" y="314793"/>
            <a:ext cx="7196596" cy="6430781"/>
          </a:xfrm>
        </p:spPr>
        <p:txBody>
          <a:bodyPr anchor="t">
            <a:normAutofit/>
          </a:bodyPr>
          <a:lstStyle/>
          <a:p>
            <a:pPr lvl="0"/>
            <a:r>
              <a:rPr lang="fr-CA" sz="1900" i="1" u="sng" dirty="0">
                <a:effectLst>
                  <a:outerShdw blurRad="38100" dist="38100" dir="2700000" algn="tl">
                    <a:srgbClr val="000000">
                      <a:alpha val="43137"/>
                    </a:srgbClr>
                  </a:outerShdw>
                </a:effectLst>
              </a:rPr>
              <a:t>Sur la parentalité et les stéréotypes de genre :</a:t>
            </a:r>
            <a:endParaRPr lang="en-CA" sz="1900" i="1" u="sng" dirty="0">
              <a:effectLst>
                <a:outerShdw blurRad="38100" dist="38100" dir="2700000" algn="tl">
                  <a:srgbClr val="000000">
                    <a:alpha val="43137"/>
                  </a:srgbClr>
                </a:outerShdw>
              </a:effectLst>
            </a:endParaRPr>
          </a:p>
          <a:p>
            <a:r>
              <a:rPr lang="fr-FR" sz="1600" dirty="0"/>
              <a:t>Bastard, B. 2006. « Une nouvelle police de la parentalité ? », Enfances, Familles, Générations, no 5, p. 1-9</a:t>
            </a:r>
            <a:endParaRPr lang="de-DE" sz="1600" dirty="0"/>
          </a:p>
          <a:p>
            <a:r>
              <a:rPr lang="de-DE" sz="1600" dirty="0"/>
              <a:t>Bernheim, E. et C. Lebeke. </a:t>
            </a:r>
            <a:r>
              <a:rPr lang="fr-CA" sz="1600" dirty="0"/>
              <a:t>2014. « De la mère « normale ». Normes, expertise et justice en protection de la jeunesse », </a:t>
            </a:r>
            <a:r>
              <a:rPr lang="fr-CA" sz="1600" i="1" dirty="0"/>
              <a:t>Enfances familles générations, </a:t>
            </a:r>
            <a:r>
              <a:rPr lang="fr-CA" sz="1600" dirty="0"/>
              <a:t>20</a:t>
            </a:r>
            <a:r>
              <a:rPr lang="fr-CA" sz="1600" i="1" dirty="0"/>
              <a:t>, p.</a:t>
            </a:r>
            <a:r>
              <a:rPr lang="fr-CA" sz="1600" dirty="0"/>
              <a:t> 109-127.</a:t>
            </a:r>
            <a:endParaRPr lang="en-CA" sz="1600" dirty="0"/>
          </a:p>
          <a:p>
            <a:r>
              <a:rPr lang="fr-CA" sz="1600" dirty="0" err="1"/>
              <a:t>Biland</a:t>
            </a:r>
            <a:r>
              <a:rPr lang="fr-CA" sz="1600" dirty="0"/>
              <a:t>, E. et G. Schütz. 2014. « Tels pères, telles mères ? La production des déviances parentales par la justice familiale québécoise », Genèses, 97, p.26-46</a:t>
            </a:r>
            <a:endParaRPr lang="en-CA" sz="1600" dirty="0"/>
          </a:p>
          <a:p>
            <a:r>
              <a:rPr lang="fr-CA" sz="1600" dirty="0" err="1"/>
              <a:t>Cardi</a:t>
            </a:r>
            <a:r>
              <a:rPr lang="fr-CA" sz="1600" dirty="0"/>
              <a:t>, C. 2007. « La “mauvaise mère” : figure féminine du danger », </a:t>
            </a:r>
            <a:r>
              <a:rPr lang="fr-CA" sz="1600" i="1" dirty="0"/>
              <a:t>Mouvements</a:t>
            </a:r>
            <a:r>
              <a:rPr lang="fr-CA" sz="1600" dirty="0"/>
              <a:t>, vol. 49, no 1, p. 27-37</a:t>
            </a:r>
            <a:endParaRPr lang="en-CA" sz="1600" dirty="0"/>
          </a:p>
          <a:p>
            <a:r>
              <a:rPr lang="fr-CA" sz="1600" dirty="0"/>
              <a:t>Damant, D., M.-È. Chartré et S. Lapierre. 2012. « L’institution de la maternité » dans D. Damant et S. Lapierre (</a:t>
            </a:r>
            <a:r>
              <a:rPr lang="fr-CA" sz="1600" dirty="0" err="1"/>
              <a:t>dir</a:t>
            </a:r>
            <a:r>
              <a:rPr lang="fr-CA" sz="1600" dirty="0"/>
              <a:t>.), </a:t>
            </a:r>
            <a:r>
              <a:rPr lang="fr-CA" sz="1600" i="1" dirty="0"/>
              <a:t>Regards critiques sur la maternité dans divers contextes sociaux</a:t>
            </a:r>
            <a:r>
              <a:rPr lang="fr-CA" sz="1600" dirty="0"/>
              <a:t>, Québec, Presses de l’Université du Québec, p. 5-18</a:t>
            </a:r>
            <a:endParaRPr lang="en-CA" sz="1600" dirty="0"/>
          </a:p>
          <a:p>
            <a:r>
              <a:rPr lang="fr-CA" sz="1600" dirty="0"/>
              <a:t>Le Collectif Onze. 2013. </a:t>
            </a:r>
            <a:r>
              <a:rPr lang="fr-CA" sz="1600" i="1" dirty="0"/>
              <a:t>Au tribunal des couples. Enquête sur des affaires familiales</a:t>
            </a:r>
            <a:r>
              <a:rPr lang="fr-CA" sz="1600" dirty="0"/>
              <a:t>. Odile Jacob, Paris</a:t>
            </a:r>
            <a:endParaRPr lang="en-CA" sz="1600" dirty="0"/>
          </a:p>
        </p:txBody>
      </p:sp>
      <p:sp>
        <p:nvSpPr>
          <p:cNvPr id="6" name="TextBox 5">
            <a:extLst>
              <a:ext uri="{FF2B5EF4-FFF2-40B4-BE49-F238E27FC236}">
                <a16:creationId xmlns:a16="http://schemas.microsoft.com/office/drawing/2014/main" id="{953C45F1-5DA8-4F92-AF10-3B6463FD4F07}"/>
              </a:ext>
            </a:extLst>
          </p:cNvPr>
          <p:cNvSpPr txBox="1"/>
          <p:nvPr>
            <p:custDataLst>
              <p:tags r:id="rId5"/>
            </p:custDataLst>
          </p:nvPr>
        </p:nvSpPr>
        <p:spPr>
          <a:xfrm>
            <a:off x="0" y="6576297"/>
            <a:ext cx="2538367" cy="338554"/>
          </a:xfrm>
          <a:prstGeom prst="rect">
            <a:avLst/>
          </a:prstGeom>
          <a:noFill/>
        </p:spPr>
        <p:txBody>
          <a:bodyPr wrap="square" rtlCol="0">
            <a:spAutoFit/>
          </a:bodyPr>
          <a:lstStyle/>
          <a:p>
            <a:r>
              <a:rPr lang="fr-CA" sz="1600" dirty="0">
                <a:solidFill>
                  <a:schemeClr val="tx1">
                    <a:lumMod val="85000"/>
                    <a:lumOff val="15000"/>
                  </a:schemeClr>
                </a:solidFill>
              </a:rPr>
              <a:t>Ksenia Burobina, 2019.06</a:t>
            </a:r>
            <a:endParaRPr lang="en-CA" sz="1600" dirty="0">
              <a:solidFill>
                <a:schemeClr val="tx1">
                  <a:lumMod val="85000"/>
                  <a:lumOff val="15000"/>
                </a:schemeClr>
              </a:solidFill>
            </a:endParaRPr>
          </a:p>
        </p:txBody>
      </p:sp>
      <p:sp>
        <p:nvSpPr>
          <p:cNvPr id="4" name="Slide Number Placeholder 3">
            <a:extLst>
              <a:ext uri="{FF2B5EF4-FFF2-40B4-BE49-F238E27FC236}">
                <a16:creationId xmlns:a16="http://schemas.microsoft.com/office/drawing/2014/main" id="{31EB6512-0041-4665-A810-017257849CC5}"/>
              </a:ext>
            </a:extLst>
          </p:cNvPr>
          <p:cNvSpPr>
            <a:spLocks noGrp="1"/>
          </p:cNvSpPr>
          <p:nvPr>
            <p:ph type="sldNum" sz="quarter" idx="12"/>
            <p:custDataLst>
              <p:tags r:id="rId6"/>
            </p:custDataLst>
          </p:nvPr>
        </p:nvSpPr>
        <p:spPr>
          <a:xfrm>
            <a:off x="11380981" y="6153"/>
            <a:ext cx="811019" cy="503578"/>
          </a:xfrm>
        </p:spPr>
        <p:txBody>
          <a:bodyPr/>
          <a:lstStyle/>
          <a:p>
            <a:fld id="{32E5CEFB-27AB-402A-8BAF-F4076560114F}" type="slidenum">
              <a:rPr lang="en-CA" smtClean="0"/>
              <a:t>27</a:t>
            </a:fld>
            <a:endParaRPr lang="en-CA" dirty="0"/>
          </a:p>
        </p:txBody>
      </p:sp>
    </p:spTree>
    <p:extLst>
      <p:ext uri="{BB962C8B-B14F-4D97-AF65-F5344CB8AC3E}">
        <p14:creationId xmlns:p14="http://schemas.microsoft.com/office/powerpoint/2010/main" val="2470435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98825-B4B7-4407-A6D0-0A57CF424E44}"/>
              </a:ext>
            </a:extLst>
          </p:cNvPr>
          <p:cNvSpPr>
            <a:spLocks noGrp="1"/>
          </p:cNvSpPr>
          <p:nvPr>
            <p:ph type="title"/>
            <p:custDataLst>
              <p:tags r:id="rId1"/>
            </p:custDataLst>
          </p:nvPr>
        </p:nvSpPr>
        <p:spPr>
          <a:xfrm>
            <a:off x="1451579" y="583537"/>
            <a:ext cx="9603275" cy="1049235"/>
          </a:xfrm>
        </p:spPr>
        <p:txBody>
          <a:bodyPr>
            <a:normAutofit fontScale="90000"/>
          </a:bodyPr>
          <a:lstStyle/>
          <a:p>
            <a:r>
              <a:rPr lang="fr-CA" sz="3600" dirty="0"/>
              <a:t>QUELQUES </a:t>
            </a:r>
            <a:r>
              <a:rPr lang="fr-CA" sz="3600" dirty="0">
                <a:effectLst>
                  <a:outerShdw blurRad="38100" dist="38100" dir="2700000" algn="tl">
                    <a:srgbClr val="000000">
                      <a:alpha val="43137"/>
                    </a:srgbClr>
                  </a:outerShdw>
                </a:effectLst>
              </a:rPr>
              <a:t>mythes</a:t>
            </a:r>
            <a:r>
              <a:rPr lang="fr-CA" sz="3600" dirty="0"/>
              <a:t> AU SUJET DE LA VIOLENCE CONJUGALE</a:t>
            </a:r>
            <a:endParaRPr lang="en-CA" sz="3600" dirty="0"/>
          </a:p>
        </p:txBody>
      </p:sp>
      <p:sp>
        <p:nvSpPr>
          <p:cNvPr id="3" name="Content Placeholder 2">
            <a:extLst>
              <a:ext uri="{FF2B5EF4-FFF2-40B4-BE49-F238E27FC236}">
                <a16:creationId xmlns:a16="http://schemas.microsoft.com/office/drawing/2014/main" id="{0D64CB2E-5DEA-4A3A-8568-1F5B88B4B542}"/>
              </a:ext>
            </a:extLst>
          </p:cNvPr>
          <p:cNvSpPr>
            <a:spLocks noGrp="1"/>
          </p:cNvSpPr>
          <p:nvPr>
            <p:ph idx="1"/>
            <p:custDataLst>
              <p:tags r:id="rId2"/>
            </p:custDataLst>
          </p:nvPr>
        </p:nvSpPr>
        <p:spPr>
          <a:xfrm>
            <a:off x="3369116" y="2029185"/>
            <a:ext cx="6839185" cy="3293844"/>
          </a:xfrm>
        </p:spPr>
        <p:txBody>
          <a:bodyPr>
            <a:normAutofit/>
          </a:bodyPr>
          <a:lstStyle/>
          <a:p>
            <a:r>
              <a:rPr lang="fr-CA" sz="2800" dirty="0"/>
              <a:t>La violence conjugale = la </a:t>
            </a:r>
            <a:r>
              <a:rPr lang="fr-CA" sz="2800" dirty="0">
                <a:solidFill>
                  <a:schemeClr val="accent2">
                    <a:lumMod val="75000"/>
                  </a:schemeClr>
                </a:solidFill>
              </a:rPr>
              <a:t>violence physique</a:t>
            </a:r>
          </a:p>
          <a:p>
            <a:endParaRPr lang="fr-CA" sz="2800" dirty="0"/>
          </a:p>
          <a:p>
            <a:r>
              <a:rPr lang="fr-CA" sz="2800" dirty="0"/>
              <a:t>La violence conjugale </a:t>
            </a:r>
            <a:r>
              <a:rPr lang="fr-CA" sz="2800" dirty="0">
                <a:solidFill>
                  <a:schemeClr val="accent2">
                    <a:lumMod val="75000"/>
                  </a:schemeClr>
                </a:solidFill>
              </a:rPr>
              <a:t>finit avec la séparation des partenaires</a:t>
            </a:r>
          </a:p>
          <a:p>
            <a:endParaRPr lang="fr-CA" dirty="0"/>
          </a:p>
        </p:txBody>
      </p:sp>
      <p:pic>
        <p:nvPicPr>
          <p:cNvPr id="2050" name="Picture 2" descr="Image result for images faux">
            <a:extLst>
              <a:ext uri="{FF2B5EF4-FFF2-40B4-BE49-F238E27FC236}">
                <a16:creationId xmlns:a16="http://schemas.microsoft.com/office/drawing/2014/main" id="{6A1F994A-C3E2-44AA-A535-8B09806EE584}"/>
              </a:ext>
            </a:extLst>
          </p:cNvPr>
          <p:cNvPicPr>
            <a:picLocks noChangeAspect="1" noChangeArrowheads="1"/>
          </p:cNvPicPr>
          <p:nvPr>
            <p:custDataLst>
              <p:tags r:id="rId3"/>
            </p:custDataLst>
          </p:nvPr>
        </p:nvPicPr>
        <p:blipFill>
          <a:blip r:embed="rId11">
            <a:extLst>
              <a:ext uri="{28A0092B-C50C-407E-A947-70E740481C1C}">
                <a14:useLocalDpi xmlns:a14="http://schemas.microsoft.com/office/drawing/2010/main" val="0"/>
              </a:ext>
            </a:extLst>
          </a:blip>
          <a:stretch>
            <a:fillRect/>
          </a:stretch>
        </p:blipFill>
        <p:spPr bwMode="auto">
          <a:xfrm>
            <a:off x="9659053" y="3509169"/>
            <a:ext cx="2765294" cy="2765294"/>
          </a:xfrm>
          <a:prstGeom prst="rect">
            <a:avLst/>
          </a:prstGeom>
          <a:noFill/>
          <a:extLst>
            <a:ext uri="{909E8E84-426E-40DD-AFC4-6F175D3DCCD1}">
              <a14:hiddenFill xmlns:a14="http://schemas.microsoft.com/office/drawing/2010/main">
                <a:solidFill>
                  <a:srgbClr val="FFFFFF"/>
                </a:solidFill>
              </a14:hiddenFill>
            </a:ext>
          </a:extLst>
        </p:spPr>
      </p:pic>
      <p:sp>
        <p:nvSpPr>
          <p:cNvPr id="5" name="Thought Bubble: Cloud 4">
            <a:extLst>
              <a:ext uri="{FF2B5EF4-FFF2-40B4-BE49-F238E27FC236}">
                <a16:creationId xmlns:a16="http://schemas.microsoft.com/office/drawing/2014/main" id="{CB3A5EEA-CBE7-4340-B493-BE302169604D}"/>
              </a:ext>
            </a:extLst>
          </p:cNvPr>
          <p:cNvSpPr/>
          <p:nvPr>
            <p:custDataLst>
              <p:tags r:id="rId4"/>
            </p:custDataLst>
          </p:nvPr>
        </p:nvSpPr>
        <p:spPr>
          <a:xfrm>
            <a:off x="482576" y="2029185"/>
            <a:ext cx="2681259" cy="883625"/>
          </a:xfrm>
          <a:prstGeom prst="cloudCallou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2000" b="1" i="1" dirty="0">
                <a:solidFill>
                  <a:srgbClr val="002060"/>
                </a:solidFill>
              </a:rPr>
              <a:t>« violence »</a:t>
            </a:r>
            <a:endParaRPr lang="en-CA" sz="2000" b="1" i="1" dirty="0">
              <a:solidFill>
                <a:srgbClr val="002060"/>
              </a:solidFill>
            </a:endParaRPr>
          </a:p>
        </p:txBody>
      </p:sp>
      <p:sp>
        <p:nvSpPr>
          <p:cNvPr id="13" name="Thought Bubble: Cloud 12">
            <a:extLst>
              <a:ext uri="{FF2B5EF4-FFF2-40B4-BE49-F238E27FC236}">
                <a16:creationId xmlns:a16="http://schemas.microsoft.com/office/drawing/2014/main" id="{5A7C48CB-4220-454D-B60C-7BF7AE893066}"/>
              </a:ext>
            </a:extLst>
          </p:cNvPr>
          <p:cNvSpPr/>
          <p:nvPr>
            <p:custDataLst>
              <p:tags r:id="rId5"/>
            </p:custDataLst>
          </p:nvPr>
        </p:nvSpPr>
        <p:spPr>
          <a:xfrm>
            <a:off x="237737" y="3443592"/>
            <a:ext cx="2926098" cy="883625"/>
          </a:xfrm>
          <a:prstGeom prst="cloudCallou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2000" b="1" i="1" dirty="0">
                <a:solidFill>
                  <a:srgbClr val="002060"/>
                </a:solidFill>
              </a:rPr>
              <a:t>« conjugale »</a:t>
            </a:r>
            <a:endParaRPr lang="en-CA" sz="2000" b="1" i="1" dirty="0">
              <a:solidFill>
                <a:srgbClr val="002060"/>
              </a:solidFill>
            </a:endParaRPr>
          </a:p>
        </p:txBody>
      </p:sp>
      <p:sp>
        <p:nvSpPr>
          <p:cNvPr id="7" name="Rectangle: Rounded Corners 6">
            <a:extLst>
              <a:ext uri="{FF2B5EF4-FFF2-40B4-BE49-F238E27FC236}">
                <a16:creationId xmlns:a16="http://schemas.microsoft.com/office/drawing/2014/main" id="{8D31BB6B-4117-4F35-A294-599445856101}"/>
              </a:ext>
            </a:extLst>
          </p:cNvPr>
          <p:cNvSpPr/>
          <p:nvPr>
            <p:custDataLst>
              <p:tags r:id="rId6"/>
            </p:custDataLst>
          </p:nvPr>
        </p:nvSpPr>
        <p:spPr>
          <a:xfrm>
            <a:off x="-4997" y="4857999"/>
            <a:ext cx="5998172" cy="10617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2400" dirty="0"/>
              <a:t>+ les effets produits par d’autres stéréotypes,</a:t>
            </a:r>
          </a:p>
          <a:p>
            <a:pPr algn="ctr"/>
            <a:r>
              <a:rPr lang="fr-CA" sz="2400" dirty="0"/>
              <a:t>Incluant les stéréotypes de genre et les normes de la parentalité</a:t>
            </a:r>
            <a:endParaRPr lang="en-CA" sz="2400" dirty="0"/>
          </a:p>
        </p:txBody>
      </p:sp>
      <p:sp>
        <p:nvSpPr>
          <p:cNvPr id="9" name="TextBox 8">
            <a:extLst>
              <a:ext uri="{FF2B5EF4-FFF2-40B4-BE49-F238E27FC236}">
                <a16:creationId xmlns:a16="http://schemas.microsoft.com/office/drawing/2014/main" id="{324FF8CC-B7DB-4F25-B1EB-D26CD370DCAD}"/>
              </a:ext>
            </a:extLst>
          </p:cNvPr>
          <p:cNvSpPr txBox="1"/>
          <p:nvPr>
            <p:custDataLst>
              <p:tags r:id="rId7"/>
            </p:custDataLst>
          </p:nvPr>
        </p:nvSpPr>
        <p:spPr>
          <a:xfrm>
            <a:off x="9885980" y="6555850"/>
            <a:ext cx="2538367" cy="338554"/>
          </a:xfrm>
          <a:prstGeom prst="rect">
            <a:avLst/>
          </a:prstGeom>
          <a:noFill/>
        </p:spPr>
        <p:txBody>
          <a:bodyPr wrap="square" rtlCol="0">
            <a:spAutoFit/>
          </a:bodyPr>
          <a:lstStyle/>
          <a:p>
            <a:r>
              <a:rPr lang="fr-CA" sz="1600" dirty="0"/>
              <a:t>Ksenia Burobina, 2019.06</a:t>
            </a:r>
            <a:endParaRPr lang="en-CA" sz="1600" dirty="0"/>
          </a:p>
        </p:txBody>
      </p:sp>
      <p:sp>
        <p:nvSpPr>
          <p:cNvPr id="6" name="Slide Number Placeholder 5">
            <a:extLst>
              <a:ext uri="{FF2B5EF4-FFF2-40B4-BE49-F238E27FC236}">
                <a16:creationId xmlns:a16="http://schemas.microsoft.com/office/drawing/2014/main" id="{3D667370-8214-45E4-903D-673E689AE0C6}"/>
              </a:ext>
            </a:extLst>
          </p:cNvPr>
          <p:cNvSpPr>
            <a:spLocks noGrp="1"/>
          </p:cNvSpPr>
          <p:nvPr>
            <p:ph type="sldNum" sz="quarter" idx="12"/>
            <p:custDataLst>
              <p:tags r:id="rId8"/>
            </p:custDataLst>
          </p:nvPr>
        </p:nvSpPr>
        <p:spPr/>
        <p:txBody>
          <a:bodyPr/>
          <a:lstStyle/>
          <a:p>
            <a:fld id="{32E5CEFB-27AB-402A-8BAF-F4076560114F}" type="slidenum">
              <a:rPr lang="en-CA" smtClean="0"/>
              <a:t>3</a:t>
            </a:fld>
            <a:endParaRPr lang="en-CA"/>
          </a:p>
        </p:txBody>
      </p:sp>
    </p:spTree>
    <p:extLst>
      <p:ext uri="{BB962C8B-B14F-4D97-AF65-F5344CB8AC3E}">
        <p14:creationId xmlns:p14="http://schemas.microsoft.com/office/powerpoint/2010/main" val="2862113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2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50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50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50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500"/>
                                  </p:stCondLst>
                                  <p:childTnLst>
                                    <p:set>
                                      <p:cBhvr>
                                        <p:cTn id="26" dur="1" fill="hold">
                                          <p:stCondLst>
                                            <p:cond delay="0"/>
                                          </p:stCondLst>
                                        </p:cTn>
                                        <p:tgtEl>
                                          <p:spTgt spid="2050"/>
                                        </p:tgtEl>
                                        <p:attrNameLst>
                                          <p:attrName>style.visibility</p:attrName>
                                        </p:attrNameLst>
                                      </p:cBhvr>
                                      <p:to>
                                        <p:strVal val="visible"/>
                                      </p:to>
                                    </p:set>
                                    <p:animEffect transition="in" filter="fade">
                                      <p:cBhvr>
                                        <p:cTn id="27" dur="750"/>
                                        <p:tgtEl>
                                          <p:spTgt spid="205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75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3"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98825-B4B7-4407-A6D0-0A57CF424E44}"/>
              </a:ext>
            </a:extLst>
          </p:cNvPr>
          <p:cNvSpPr>
            <a:spLocks noGrp="1"/>
          </p:cNvSpPr>
          <p:nvPr>
            <p:ph type="title"/>
            <p:custDataLst>
              <p:tags r:id="rId1"/>
            </p:custDataLst>
          </p:nvPr>
        </p:nvSpPr>
        <p:spPr>
          <a:xfrm>
            <a:off x="1451579" y="804519"/>
            <a:ext cx="9603275" cy="1049235"/>
          </a:xfrm>
        </p:spPr>
        <p:txBody>
          <a:bodyPr>
            <a:normAutofit/>
          </a:bodyPr>
          <a:lstStyle/>
          <a:p>
            <a:r>
              <a:rPr lang="fr-CA" dirty="0"/>
              <a:t>LES </a:t>
            </a:r>
            <a:r>
              <a:rPr lang="fr-CA" dirty="0">
                <a:effectLst>
                  <a:outerShdw blurRad="38100" dist="38100" dir="2700000" algn="tl">
                    <a:srgbClr val="000000">
                      <a:alpha val="43137"/>
                    </a:srgbClr>
                  </a:outerShdw>
                </a:effectLst>
              </a:rPr>
              <a:t>RÉALITÉS</a:t>
            </a:r>
            <a:r>
              <a:rPr lang="fr-CA" dirty="0"/>
              <a:t> DE LA VIOLENCE CONJUGALE</a:t>
            </a:r>
            <a:endParaRPr lang="en-CA" dirty="0"/>
          </a:p>
        </p:txBody>
      </p:sp>
      <p:sp>
        <p:nvSpPr>
          <p:cNvPr id="3" name="Content Placeholder 2">
            <a:extLst>
              <a:ext uri="{FF2B5EF4-FFF2-40B4-BE49-F238E27FC236}">
                <a16:creationId xmlns:a16="http://schemas.microsoft.com/office/drawing/2014/main" id="{0D64CB2E-5DEA-4A3A-8568-1F5B88B4B542}"/>
              </a:ext>
            </a:extLst>
          </p:cNvPr>
          <p:cNvSpPr>
            <a:spLocks noGrp="1"/>
          </p:cNvSpPr>
          <p:nvPr>
            <p:ph idx="1"/>
            <p:custDataLst>
              <p:tags r:id="rId2"/>
            </p:custDataLst>
          </p:nvPr>
        </p:nvSpPr>
        <p:spPr>
          <a:xfrm>
            <a:off x="1627696" y="2015735"/>
            <a:ext cx="7557511" cy="3845420"/>
          </a:xfrm>
        </p:spPr>
        <p:txBody>
          <a:bodyPr>
            <a:normAutofit fontScale="85000" lnSpcReduction="10000"/>
          </a:bodyPr>
          <a:lstStyle/>
          <a:p>
            <a:pPr>
              <a:lnSpc>
                <a:spcPct val="110000"/>
              </a:lnSpc>
            </a:pPr>
            <a:r>
              <a:rPr lang="fr-CA" sz="2600" dirty="0"/>
              <a:t>Elle prendre </a:t>
            </a:r>
            <a:r>
              <a:rPr lang="fr-CA" sz="2600" b="1" dirty="0"/>
              <a:t>plusieurs formes </a:t>
            </a:r>
            <a:r>
              <a:rPr lang="fr-CA" sz="2600" dirty="0"/>
              <a:t>et évoluer au fil du temps, </a:t>
            </a:r>
            <a:r>
              <a:rPr lang="fr-CA" sz="2600" dirty="0">
                <a:solidFill>
                  <a:schemeClr val="bg1">
                    <a:lumMod val="50000"/>
                  </a:schemeClr>
                </a:solidFill>
              </a:rPr>
              <a:t>surtout après la séparation</a:t>
            </a:r>
            <a:r>
              <a:rPr lang="fr-CA" sz="2600" dirty="0"/>
              <a:t>.</a:t>
            </a:r>
          </a:p>
          <a:p>
            <a:pPr>
              <a:lnSpc>
                <a:spcPct val="110000"/>
              </a:lnSpc>
            </a:pPr>
            <a:r>
              <a:rPr lang="fr-CA" sz="2600" dirty="0"/>
              <a:t>C’est un phénomène sous-déclaré et </a:t>
            </a:r>
            <a:r>
              <a:rPr lang="fr-CA" sz="2600" b="1" dirty="0"/>
              <a:t>sous-estimé</a:t>
            </a:r>
          </a:p>
          <a:p>
            <a:pPr marL="0" indent="0">
              <a:lnSpc>
                <a:spcPct val="110000"/>
              </a:lnSpc>
              <a:buNone/>
            </a:pPr>
            <a:r>
              <a:rPr lang="fr-CA" sz="2600" dirty="0"/>
              <a:t>   </a:t>
            </a:r>
          </a:p>
          <a:p>
            <a:pPr>
              <a:lnSpc>
                <a:spcPct val="110000"/>
              </a:lnSpc>
            </a:pPr>
            <a:r>
              <a:rPr lang="fr-CA" sz="2600" dirty="0"/>
              <a:t>Le </a:t>
            </a:r>
            <a:r>
              <a:rPr lang="fr-CA" sz="2600" b="1" dirty="0"/>
              <a:t>moment de séparation </a:t>
            </a:r>
            <a:r>
              <a:rPr lang="fr-CA" sz="2600" dirty="0"/>
              <a:t>et le temps qui suit la </a:t>
            </a:r>
            <a:r>
              <a:rPr lang="fr-CA" sz="2600" b="1" dirty="0"/>
              <a:t>séparation augmentent le risque de violences graves</a:t>
            </a:r>
          </a:p>
          <a:p>
            <a:pPr>
              <a:lnSpc>
                <a:spcPct val="110000"/>
              </a:lnSpc>
            </a:pPr>
            <a:endParaRPr lang="fr-CA" sz="2600" b="1" dirty="0"/>
          </a:p>
          <a:p>
            <a:pPr>
              <a:lnSpc>
                <a:spcPct val="110000"/>
              </a:lnSpc>
            </a:pPr>
            <a:r>
              <a:rPr lang="fr-CA" sz="2600" dirty="0"/>
              <a:t>La VC </a:t>
            </a:r>
            <a:r>
              <a:rPr lang="fr-CA" sz="2600" b="1" dirty="0"/>
              <a:t>peut durer pendant plusieurs années </a:t>
            </a:r>
            <a:r>
              <a:rPr lang="fr-CA" sz="2600" dirty="0"/>
              <a:t>après la séparation, surtout en présence des enfants en commun.</a:t>
            </a:r>
          </a:p>
          <a:p>
            <a:pPr>
              <a:lnSpc>
                <a:spcPct val="110000"/>
              </a:lnSpc>
            </a:pPr>
            <a:endParaRPr lang="fr-CA" sz="2400" dirty="0"/>
          </a:p>
        </p:txBody>
      </p:sp>
      <p:pic>
        <p:nvPicPr>
          <p:cNvPr id="3074" name="Picture 2" descr="Related image">
            <a:extLst>
              <a:ext uri="{FF2B5EF4-FFF2-40B4-BE49-F238E27FC236}">
                <a16:creationId xmlns:a16="http://schemas.microsoft.com/office/drawing/2014/main" id="{A2ECFFB6-276E-429F-8808-37EDEB31FE6A}"/>
              </a:ext>
            </a:extLst>
          </p:cNvPr>
          <p:cNvPicPr>
            <a:picLocks noChangeAspect="1" noChangeArrowheads="1"/>
          </p:cNvPicPr>
          <p:nvPr>
            <p:custDataLst>
              <p:tags r:id="rId3"/>
            </p:custDataLst>
          </p:nvPr>
        </p:nvPicPr>
        <p:blipFill>
          <a:blip r:embed="rId11">
            <a:extLst>
              <a:ext uri="{28A0092B-C50C-407E-A947-70E740481C1C}">
                <a14:useLocalDpi xmlns:a14="http://schemas.microsoft.com/office/drawing/2010/main" val="0"/>
              </a:ext>
            </a:extLst>
          </a:blip>
          <a:stretch>
            <a:fillRect/>
          </a:stretch>
        </p:blipFill>
        <p:spPr bwMode="auto">
          <a:xfrm>
            <a:off x="9773587" y="3331337"/>
            <a:ext cx="2211276" cy="221127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8EA09AA2-8BB7-4E28-A547-3DBB58FA8D36}"/>
              </a:ext>
            </a:extLst>
          </p:cNvPr>
          <p:cNvSpPr/>
          <p:nvPr>
            <p:custDataLst>
              <p:tags r:id="rId4"/>
            </p:custDataLst>
          </p:nvPr>
        </p:nvSpPr>
        <p:spPr>
          <a:xfrm>
            <a:off x="9415057" y="1960803"/>
            <a:ext cx="2758191" cy="1263485"/>
          </a:xfrm>
          <a:prstGeom prst="roundRect">
            <a:avLst/>
          </a:prstGeom>
          <a:solidFill>
            <a:schemeClr val="accent6">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a:solidFill>
                  <a:schemeClr val="tx1"/>
                </a:solidFill>
              </a:rPr>
              <a:t>Selon différentes estimations, seulement entre 22% et 36 % de cas sont déclarés (Inspq.qc.ca; Lindsay, 2014; Regroupement, 2019)</a:t>
            </a:r>
            <a:endParaRPr lang="en-CA" dirty="0">
              <a:solidFill>
                <a:schemeClr val="tx1"/>
              </a:solidFill>
            </a:endParaRPr>
          </a:p>
        </p:txBody>
      </p:sp>
      <p:cxnSp>
        <p:nvCxnSpPr>
          <p:cNvPr id="10" name="Straight Arrow Connector 9">
            <a:extLst>
              <a:ext uri="{FF2B5EF4-FFF2-40B4-BE49-F238E27FC236}">
                <a16:creationId xmlns:a16="http://schemas.microsoft.com/office/drawing/2014/main" id="{830DB66E-5193-4506-8673-3ADDE86AA530}"/>
              </a:ext>
            </a:extLst>
          </p:cNvPr>
          <p:cNvCxnSpPr>
            <a:cxnSpLocks/>
          </p:cNvCxnSpPr>
          <p:nvPr>
            <p:custDataLst>
              <p:tags r:id="rId5"/>
            </p:custDataLst>
          </p:nvPr>
        </p:nvCxnSpPr>
        <p:spPr>
          <a:xfrm flipV="1">
            <a:off x="7809875" y="2500091"/>
            <a:ext cx="1605182" cy="3904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CD84D582-2E59-43DE-87CA-136396EC23B6}"/>
              </a:ext>
            </a:extLst>
          </p:cNvPr>
          <p:cNvSpPr/>
          <p:nvPr>
            <p:custDataLst>
              <p:tags r:id="rId6"/>
            </p:custDataLst>
          </p:nvPr>
        </p:nvSpPr>
        <p:spPr>
          <a:xfrm>
            <a:off x="-1" y="3938445"/>
            <a:ext cx="1679276" cy="1615190"/>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a:t>violence de </a:t>
            </a:r>
            <a:r>
              <a:rPr lang="fr-CA" sz="1600" b="1" dirty="0"/>
              <a:t>séparation</a:t>
            </a:r>
            <a:r>
              <a:rPr lang="fr-CA" sz="1600" dirty="0"/>
              <a:t> et </a:t>
            </a:r>
            <a:r>
              <a:rPr lang="fr-CA" sz="1600" dirty="0" err="1"/>
              <a:t>postséparation</a:t>
            </a:r>
            <a:endParaRPr lang="en-CA" sz="1600" dirty="0"/>
          </a:p>
        </p:txBody>
      </p:sp>
      <p:sp>
        <p:nvSpPr>
          <p:cNvPr id="9" name="TextBox 8">
            <a:extLst>
              <a:ext uri="{FF2B5EF4-FFF2-40B4-BE49-F238E27FC236}">
                <a16:creationId xmlns:a16="http://schemas.microsoft.com/office/drawing/2014/main" id="{14F88EE8-0C70-43E5-8076-89DB408E7C9A}"/>
              </a:ext>
            </a:extLst>
          </p:cNvPr>
          <p:cNvSpPr txBox="1"/>
          <p:nvPr>
            <p:custDataLst>
              <p:tags r:id="rId7"/>
            </p:custDataLst>
          </p:nvPr>
        </p:nvSpPr>
        <p:spPr>
          <a:xfrm>
            <a:off x="9885980" y="6555850"/>
            <a:ext cx="2538367" cy="338554"/>
          </a:xfrm>
          <a:prstGeom prst="rect">
            <a:avLst/>
          </a:prstGeom>
          <a:noFill/>
        </p:spPr>
        <p:txBody>
          <a:bodyPr wrap="square" rtlCol="0">
            <a:spAutoFit/>
          </a:bodyPr>
          <a:lstStyle/>
          <a:p>
            <a:r>
              <a:rPr lang="fr-CA" sz="1600" dirty="0"/>
              <a:t>Ksenia Burobina, 2019.06</a:t>
            </a:r>
            <a:endParaRPr lang="en-CA" sz="1600" dirty="0"/>
          </a:p>
        </p:txBody>
      </p:sp>
      <p:sp>
        <p:nvSpPr>
          <p:cNvPr id="5" name="Slide Number Placeholder 4">
            <a:extLst>
              <a:ext uri="{FF2B5EF4-FFF2-40B4-BE49-F238E27FC236}">
                <a16:creationId xmlns:a16="http://schemas.microsoft.com/office/drawing/2014/main" id="{E76892D1-C6C3-4D1C-825D-C4B413CDD871}"/>
              </a:ext>
            </a:extLst>
          </p:cNvPr>
          <p:cNvSpPr>
            <a:spLocks noGrp="1"/>
          </p:cNvSpPr>
          <p:nvPr>
            <p:ph type="sldNum" sz="quarter" idx="12"/>
            <p:custDataLst>
              <p:tags r:id="rId8"/>
            </p:custDataLst>
          </p:nvPr>
        </p:nvSpPr>
        <p:spPr/>
        <p:txBody>
          <a:bodyPr/>
          <a:lstStyle/>
          <a:p>
            <a:fld id="{32E5CEFB-27AB-402A-8BAF-F4076560114F}" type="slidenum">
              <a:rPr lang="en-CA" smtClean="0"/>
              <a:t>4</a:t>
            </a:fld>
            <a:endParaRPr lang="en-CA"/>
          </a:p>
        </p:txBody>
      </p:sp>
    </p:spTree>
    <p:extLst>
      <p:ext uri="{BB962C8B-B14F-4D97-AF65-F5344CB8AC3E}">
        <p14:creationId xmlns:p14="http://schemas.microsoft.com/office/powerpoint/2010/main" val="3356620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98825-B4B7-4407-A6D0-0A57CF424E44}"/>
              </a:ext>
            </a:extLst>
          </p:cNvPr>
          <p:cNvSpPr>
            <a:spLocks noGrp="1"/>
          </p:cNvSpPr>
          <p:nvPr>
            <p:ph type="title"/>
            <p:custDataLst>
              <p:tags r:id="rId1"/>
            </p:custDataLst>
          </p:nvPr>
        </p:nvSpPr>
        <p:spPr>
          <a:xfrm>
            <a:off x="675330" y="251689"/>
            <a:ext cx="9603275" cy="1049235"/>
          </a:xfrm>
          <a:solidFill>
            <a:schemeClr val="accent2">
              <a:lumMod val="60000"/>
              <a:lumOff val="40000"/>
            </a:schemeClr>
          </a:solidFill>
          <a:ln>
            <a:solidFill>
              <a:schemeClr val="accent1">
                <a:lumMod val="75000"/>
              </a:schemeClr>
            </a:solidFill>
          </a:ln>
        </p:spPr>
        <p:txBody>
          <a:bodyPr>
            <a:normAutofit/>
          </a:bodyPr>
          <a:lstStyle/>
          <a:p>
            <a:r>
              <a:rPr lang="fr-CA" dirty="0"/>
              <a:t>La violence conjugale </a:t>
            </a:r>
            <a:r>
              <a:rPr lang="fr-CA" dirty="0">
                <a:solidFill>
                  <a:schemeClr val="bg1"/>
                </a:solidFill>
              </a:rPr>
              <a:t>NE finit PAS avec </a:t>
            </a:r>
            <a:r>
              <a:rPr lang="fr-CA" dirty="0"/>
              <a:t>la séparation des partenaires</a:t>
            </a:r>
          </a:p>
        </p:txBody>
      </p:sp>
      <p:pic>
        <p:nvPicPr>
          <p:cNvPr id="3074" name="Picture 2" descr="Related image">
            <a:extLst>
              <a:ext uri="{FF2B5EF4-FFF2-40B4-BE49-F238E27FC236}">
                <a16:creationId xmlns:a16="http://schemas.microsoft.com/office/drawing/2014/main" id="{A2ECFFB6-276E-429F-8808-37EDEB31FE6A}"/>
              </a:ext>
            </a:extLst>
          </p:cNvPr>
          <p:cNvPicPr>
            <a:picLocks noChangeAspect="1" noChangeArrowheads="1"/>
          </p:cNvPicPr>
          <p:nvPr>
            <p:custDataLst>
              <p:tags r:id="rId2"/>
            </p:custDataLst>
          </p:nvPr>
        </p:nvPicPr>
        <p:blipFill>
          <a:blip r:embed="rId11">
            <a:extLst>
              <a:ext uri="{28A0092B-C50C-407E-A947-70E740481C1C}">
                <a14:useLocalDpi xmlns:a14="http://schemas.microsoft.com/office/drawing/2010/main" val="0"/>
              </a:ext>
            </a:extLst>
          </a:blip>
          <a:stretch>
            <a:fillRect/>
          </a:stretch>
        </p:blipFill>
        <p:spPr bwMode="auto">
          <a:xfrm>
            <a:off x="10947816" y="132873"/>
            <a:ext cx="1019331" cy="101933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7C72C0A-4A60-4D0E-8889-2E718CFE709C}"/>
              </a:ext>
            </a:extLst>
          </p:cNvPr>
          <p:cNvSpPr txBox="1"/>
          <p:nvPr>
            <p:custDataLst>
              <p:tags r:id="rId3"/>
            </p:custDataLst>
          </p:nvPr>
        </p:nvSpPr>
        <p:spPr>
          <a:xfrm>
            <a:off x="10408170" y="1269560"/>
            <a:ext cx="1783830" cy="4093428"/>
          </a:xfrm>
          <a:prstGeom prst="rect">
            <a:avLst/>
          </a:prstGeom>
          <a:noFill/>
        </p:spPr>
        <p:txBody>
          <a:bodyPr wrap="square" rtlCol="0">
            <a:spAutoFit/>
          </a:bodyPr>
          <a:lstStyle/>
          <a:p>
            <a:r>
              <a:rPr lang="fr-CA" dirty="0"/>
              <a:t>(</a:t>
            </a:r>
            <a:r>
              <a:rPr lang="fr-CA" sz="1600" i="1" dirty="0" err="1"/>
              <a:t>DeKeseredy</a:t>
            </a:r>
            <a:r>
              <a:rPr lang="fr-CA" sz="1600" i="1" dirty="0"/>
              <a:t> et al., 2018; Gouvernement du Québec, 2018; </a:t>
            </a:r>
            <a:r>
              <a:rPr lang="fr-CA" sz="1600" i="1" dirty="0" err="1"/>
              <a:t>Humphreys</a:t>
            </a:r>
            <a:r>
              <a:rPr lang="fr-CA" sz="1600" i="1" dirty="0"/>
              <a:t> et </a:t>
            </a:r>
            <a:r>
              <a:rPr lang="fr-CA" sz="1600" i="1" dirty="0" err="1"/>
              <a:t>Thiara</a:t>
            </a:r>
            <a:r>
              <a:rPr lang="fr-CA" sz="1600" i="1" dirty="0"/>
              <a:t>, 2003; Lindsay, 2014; Regroupement des maisons pour femmes victimes de violence conjugale, 2019; </a:t>
            </a:r>
            <a:r>
              <a:rPr lang="fr-CA" sz="1600" i="1" dirty="0" err="1"/>
              <a:t>Rinfret-Raynor</a:t>
            </a:r>
            <a:r>
              <a:rPr lang="fr-CA" sz="1600" i="1" dirty="0"/>
              <a:t> et al, 2008; </a:t>
            </a:r>
            <a:r>
              <a:rPr lang="fr-CA" sz="1600" i="1" dirty="0" err="1"/>
              <a:t>Romito</a:t>
            </a:r>
            <a:r>
              <a:rPr lang="fr-CA" sz="1600" i="1" dirty="0"/>
              <a:t>, 2011; </a:t>
            </a:r>
            <a:r>
              <a:rPr lang="fr-CA" sz="1600" i="1" dirty="0" err="1"/>
              <a:t>Shoener</a:t>
            </a:r>
            <a:r>
              <a:rPr lang="fr-CA" sz="1600" i="1" dirty="0"/>
              <a:t>, 2016; Tanguy, 2016;  </a:t>
            </a:r>
            <a:r>
              <a:rPr lang="fr-CA" sz="1600" i="1" dirty="0" err="1"/>
              <a:t>Thiara</a:t>
            </a:r>
            <a:r>
              <a:rPr lang="fr-CA" sz="1600" i="1" dirty="0"/>
              <a:t> 2013</a:t>
            </a:r>
            <a:r>
              <a:rPr lang="fr-CA" dirty="0"/>
              <a:t>).</a:t>
            </a:r>
            <a:endParaRPr lang="en-CA" dirty="0"/>
          </a:p>
        </p:txBody>
      </p:sp>
      <p:sp>
        <p:nvSpPr>
          <p:cNvPr id="5" name="Speech Bubble: Rectangle 4">
            <a:extLst>
              <a:ext uri="{FF2B5EF4-FFF2-40B4-BE49-F238E27FC236}">
                <a16:creationId xmlns:a16="http://schemas.microsoft.com/office/drawing/2014/main" id="{E55B7BE2-5DB3-41C7-97CC-48312EF1E586}"/>
              </a:ext>
            </a:extLst>
          </p:cNvPr>
          <p:cNvSpPr/>
          <p:nvPr>
            <p:custDataLst>
              <p:tags r:id="rId4"/>
            </p:custDataLst>
          </p:nvPr>
        </p:nvSpPr>
        <p:spPr>
          <a:xfrm>
            <a:off x="2720681" y="3358475"/>
            <a:ext cx="7570033" cy="1858780"/>
          </a:xfrm>
          <a:prstGeom prst="wedgeRectCallou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 La </a:t>
            </a:r>
            <a:r>
              <a:rPr lang="fr-FR" b="1" dirty="0">
                <a:solidFill>
                  <a:schemeClr val="tx1"/>
                </a:solidFill>
              </a:rPr>
              <a:t>violence conjugale </a:t>
            </a:r>
            <a:r>
              <a:rPr lang="fr-FR" b="1" dirty="0" err="1">
                <a:solidFill>
                  <a:schemeClr val="tx1"/>
                </a:solidFill>
              </a:rPr>
              <a:t>postséparation</a:t>
            </a:r>
            <a:r>
              <a:rPr lang="fr-FR" b="1" dirty="0">
                <a:solidFill>
                  <a:schemeClr val="tx1"/>
                </a:solidFill>
              </a:rPr>
              <a:t> </a:t>
            </a:r>
            <a:r>
              <a:rPr lang="fr-FR" dirty="0">
                <a:solidFill>
                  <a:schemeClr val="tx1"/>
                </a:solidFill>
              </a:rPr>
              <a:t>peut prendre différentes formes dont le harcèlement criminel et les menaces. Cette violence peut avoir plusieurs conséquences pour les victimes, notamment leur faire craindre pour leur sécurité et celle de leurs enfants. </a:t>
            </a:r>
            <a:r>
              <a:rPr lang="fr-FR" b="1" dirty="0">
                <a:solidFill>
                  <a:schemeClr val="tx1"/>
                </a:solidFill>
              </a:rPr>
              <a:t>La séparation est d’ailleurs un facteur de risque associé aux homicides conjugaux</a:t>
            </a:r>
            <a:r>
              <a:rPr lang="fr-FR" dirty="0">
                <a:solidFill>
                  <a:schemeClr val="tx1"/>
                </a:solidFill>
              </a:rPr>
              <a:t> »,</a:t>
            </a:r>
            <a:br>
              <a:rPr lang="fr-FR" dirty="0"/>
            </a:br>
            <a:r>
              <a:rPr lang="fr-FR" dirty="0">
                <a:solidFill>
                  <a:schemeClr val="bg1"/>
                </a:solidFill>
              </a:rPr>
              <a:t>Gouvernement du Québec, </a:t>
            </a:r>
            <a:r>
              <a:rPr lang="fr-CA" dirty="0">
                <a:solidFill>
                  <a:schemeClr val="bg1"/>
                </a:solidFill>
              </a:rPr>
              <a:t>Plan d’action gouvernemental 2018-2023 en matière de violence conjugale, 2018</a:t>
            </a:r>
            <a:endParaRPr lang="en-CA" dirty="0">
              <a:solidFill>
                <a:schemeClr val="bg1"/>
              </a:solidFill>
            </a:endParaRPr>
          </a:p>
        </p:txBody>
      </p:sp>
      <p:sp>
        <p:nvSpPr>
          <p:cNvPr id="7" name="Speech Bubble: Rectangle 6">
            <a:extLst>
              <a:ext uri="{FF2B5EF4-FFF2-40B4-BE49-F238E27FC236}">
                <a16:creationId xmlns:a16="http://schemas.microsoft.com/office/drawing/2014/main" id="{051D7A8D-8912-4031-9B23-4BC8F246EF8A}"/>
              </a:ext>
            </a:extLst>
          </p:cNvPr>
          <p:cNvSpPr/>
          <p:nvPr>
            <p:custDataLst>
              <p:tags r:id="rId5"/>
            </p:custDataLst>
          </p:nvPr>
        </p:nvSpPr>
        <p:spPr>
          <a:xfrm>
            <a:off x="0" y="1484026"/>
            <a:ext cx="9481247" cy="1609570"/>
          </a:xfrm>
          <a:prstGeom prst="wedgeRectCallou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dirty="0">
                <a:solidFill>
                  <a:schemeClr val="tx1"/>
                </a:solidFill>
              </a:rPr>
              <a:t>2012 au Québec:  «</a:t>
            </a:r>
            <a:r>
              <a:rPr lang="fr-FR" b="1" dirty="0">
                <a:solidFill>
                  <a:schemeClr val="tx1"/>
                </a:solidFill>
              </a:rPr>
              <a:t> </a:t>
            </a:r>
            <a:r>
              <a:rPr lang="fr-FR" dirty="0">
                <a:solidFill>
                  <a:schemeClr val="tx1"/>
                </a:solidFill>
              </a:rPr>
              <a:t>9 731 infractions contre la personne commises dans un contexte conjugal ont été rapportées à la police, 80 % ayant été commises contre des femmes et 20 % contre des hommes. De ce nombre, </a:t>
            </a:r>
            <a:r>
              <a:rPr lang="fr-FR" b="1" dirty="0">
                <a:solidFill>
                  <a:schemeClr val="tx1"/>
                </a:solidFill>
              </a:rPr>
              <a:t>5 688 infractions ont été commises à l’endroit d’une ex-conjointe</a:t>
            </a:r>
            <a:r>
              <a:rPr lang="fr-FR" dirty="0">
                <a:solidFill>
                  <a:schemeClr val="tx1"/>
                </a:solidFill>
              </a:rPr>
              <a:t> et 1466 à l’endroit d’un ex-conjoint (</a:t>
            </a:r>
            <a:r>
              <a:rPr lang="fr-FR" sz="1400" b="1" dirty="0">
                <a:solidFill>
                  <a:schemeClr val="tx1"/>
                </a:solidFill>
                <a:hlinkClick r:id="rId12">
                  <a:extLst>
                    <a:ext uri="{A12FA001-AC4F-418D-AE19-62706E023703}">
                      <ahyp:hlinkClr xmlns:ahyp="http://schemas.microsoft.com/office/drawing/2018/hyperlinkcolor" val="tx"/>
                    </a:ext>
                  </a:extLst>
                </a:hlinkClick>
              </a:rPr>
              <a:t>source : DUC2 – MSP</a:t>
            </a:r>
            <a:r>
              <a:rPr lang="fr-FR" dirty="0">
                <a:solidFill>
                  <a:schemeClr val="tx1"/>
                </a:solidFill>
              </a:rPr>
              <a:t>, demande spéciale de INSPQ)» </a:t>
            </a:r>
            <a:br>
              <a:rPr lang="en-CA" dirty="0">
                <a:solidFill>
                  <a:schemeClr val="tx1"/>
                </a:solidFill>
                <a:hlinkClick r:id="rId13">
                  <a:extLst>
                    <a:ext uri="{A12FA001-AC4F-418D-AE19-62706E023703}">
                      <ahyp:hlinkClr xmlns:ahyp="http://schemas.microsoft.com/office/drawing/2018/hyperlinkcolor" val="tx"/>
                    </a:ext>
                  </a:extLst>
                </a:hlinkClick>
              </a:rPr>
            </a:br>
            <a:r>
              <a:rPr lang="en-CA" dirty="0">
                <a:solidFill>
                  <a:schemeClr val="bg1"/>
                </a:solidFill>
                <a:hlinkClick r:id="rId13">
                  <a:extLst>
                    <a:ext uri="{A12FA001-AC4F-418D-AE19-62706E023703}">
                      <ahyp:hlinkClr xmlns:ahyp="http://schemas.microsoft.com/office/drawing/2018/hyperlinkcolor" val="tx"/>
                    </a:ext>
                  </a:extLst>
                </a:hlinkClick>
              </a:rPr>
              <a:t>https://www.inspq.qc.ca/violence-conjugale/comprendre/de-quoi-parle-t-on</a:t>
            </a:r>
            <a:endParaRPr lang="en-CA" dirty="0">
              <a:solidFill>
                <a:schemeClr val="bg1"/>
              </a:solidFill>
            </a:endParaRPr>
          </a:p>
        </p:txBody>
      </p:sp>
      <p:sp>
        <p:nvSpPr>
          <p:cNvPr id="10" name="Rectangle: Rounded Corners 9">
            <a:extLst>
              <a:ext uri="{FF2B5EF4-FFF2-40B4-BE49-F238E27FC236}">
                <a16:creationId xmlns:a16="http://schemas.microsoft.com/office/drawing/2014/main" id="{07E7D9F5-8727-467C-9D29-F27B23621389}"/>
              </a:ext>
            </a:extLst>
          </p:cNvPr>
          <p:cNvSpPr/>
          <p:nvPr>
            <p:custDataLst>
              <p:tags r:id="rId6"/>
            </p:custDataLst>
          </p:nvPr>
        </p:nvSpPr>
        <p:spPr>
          <a:xfrm>
            <a:off x="404733" y="5482135"/>
            <a:ext cx="9481247" cy="1149630"/>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2000" dirty="0">
                <a:solidFill>
                  <a:schemeClr val="tx1"/>
                </a:solidFill>
              </a:rPr>
              <a:t>Selon les données de récentes études au </a:t>
            </a:r>
            <a:r>
              <a:rPr lang="fr-CA" sz="2000" dirty="0" err="1">
                <a:solidFill>
                  <a:schemeClr val="tx1"/>
                </a:solidFill>
              </a:rPr>
              <a:t>Qc</a:t>
            </a:r>
            <a:r>
              <a:rPr lang="fr-CA" sz="2000" dirty="0">
                <a:solidFill>
                  <a:schemeClr val="tx1"/>
                </a:solidFill>
              </a:rPr>
              <a:t>, </a:t>
            </a:r>
            <a:r>
              <a:rPr lang="fr-CA" sz="2000" b="1" dirty="0">
                <a:solidFill>
                  <a:schemeClr val="tx1"/>
                </a:solidFill>
              </a:rPr>
              <a:t>une ex-conjointe </a:t>
            </a:r>
            <a:r>
              <a:rPr lang="fr-CA" sz="2000" dirty="0">
                <a:solidFill>
                  <a:schemeClr val="tx1"/>
                </a:solidFill>
              </a:rPr>
              <a:t>est victime de VC dans </a:t>
            </a:r>
            <a:r>
              <a:rPr lang="fr-CA" sz="2000" b="1" dirty="0">
                <a:solidFill>
                  <a:schemeClr val="tx1"/>
                </a:solidFill>
              </a:rPr>
              <a:t>29 à 32 % des cas</a:t>
            </a:r>
            <a:r>
              <a:rPr lang="fr-CA" sz="2000" dirty="0">
                <a:solidFill>
                  <a:schemeClr val="tx1"/>
                </a:solidFill>
              </a:rPr>
              <a:t>, </a:t>
            </a:r>
            <a:br>
              <a:rPr lang="fr-CA" dirty="0">
                <a:solidFill>
                  <a:schemeClr val="tx1"/>
                </a:solidFill>
              </a:rPr>
            </a:br>
            <a:r>
              <a:rPr lang="fr-CA" dirty="0">
                <a:solidFill>
                  <a:schemeClr val="bg1"/>
                </a:solidFill>
              </a:rPr>
              <a:t>(selon: le site de INSPQ; mémoire du Regroupement, de MHFVVC, 2019)</a:t>
            </a:r>
            <a:endParaRPr lang="en-CA" dirty="0">
              <a:solidFill>
                <a:schemeClr val="bg1"/>
              </a:solidFill>
            </a:endParaRPr>
          </a:p>
        </p:txBody>
      </p:sp>
      <p:sp>
        <p:nvSpPr>
          <p:cNvPr id="9" name="TextBox 8">
            <a:extLst>
              <a:ext uri="{FF2B5EF4-FFF2-40B4-BE49-F238E27FC236}">
                <a16:creationId xmlns:a16="http://schemas.microsoft.com/office/drawing/2014/main" id="{9558867F-AD3B-4A85-A199-F0897A4C07C0}"/>
              </a:ext>
            </a:extLst>
          </p:cNvPr>
          <p:cNvSpPr txBox="1"/>
          <p:nvPr>
            <p:custDataLst>
              <p:tags r:id="rId7"/>
            </p:custDataLst>
          </p:nvPr>
        </p:nvSpPr>
        <p:spPr>
          <a:xfrm>
            <a:off x="9885980" y="6555850"/>
            <a:ext cx="2538367" cy="338554"/>
          </a:xfrm>
          <a:prstGeom prst="rect">
            <a:avLst/>
          </a:prstGeom>
          <a:noFill/>
        </p:spPr>
        <p:txBody>
          <a:bodyPr wrap="square" rtlCol="0">
            <a:spAutoFit/>
          </a:bodyPr>
          <a:lstStyle/>
          <a:p>
            <a:r>
              <a:rPr lang="fr-CA" sz="1600" dirty="0"/>
              <a:t>Ksenia Burobina, 2019.06</a:t>
            </a:r>
            <a:endParaRPr lang="en-CA" sz="1600" dirty="0"/>
          </a:p>
        </p:txBody>
      </p:sp>
      <p:sp>
        <p:nvSpPr>
          <p:cNvPr id="3" name="Slide Number Placeholder 2">
            <a:extLst>
              <a:ext uri="{FF2B5EF4-FFF2-40B4-BE49-F238E27FC236}">
                <a16:creationId xmlns:a16="http://schemas.microsoft.com/office/drawing/2014/main" id="{C784F37B-C128-4989-9D03-3CA7D6BFA092}"/>
              </a:ext>
            </a:extLst>
          </p:cNvPr>
          <p:cNvSpPr>
            <a:spLocks noGrp="1"/>
          </p:cNvSpPr>
          <p:nvPr>
            <p:ph type="sldNum" sz="quarter" idx="12"/>
            <p:custDataLst>
              <p:tags r:id="rId8"/>
            </p:custDataLst>
          </p:nvPr>
        </p:nvSpPr>
        <p:spPr>
          <a:xfrm>
            <a:off x="-253145" y="390749"/>
            <a:ext cx="811019" cy="503578"/>
          </a:xfrm>
        </p:spPr>
        <p:txBody>
          <a:bodyPr/>
          <a:lstStyle/>
          <a:p>
            <a:fld id="{32E5CEFB-27AB-402A-8BAF-F4076560114F}" type="slidenum">
              <a:rPr lang="en-CA" smtClean="0"/>
              <a:t>5</a:t>
            </a:fld>
            <a:endParaRPr lang="en-CA"/>
          </a:p>
        </p:txBody>
      </p:sp>
    </p:spTree>
    <p:extLst>
      <p:ext uri="{BB962C8B-B14F-4D97-AF65-F5344CB8AC3E}">
        <p14:creationId xmlns:p14="http://schemas.microsoft.com/office/powerpoint/2010/main" val="2711591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5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5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75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5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17E2FE-D179-4AAA-A83E-F5E01F4AA4B1}"/>
              </a:ext>
            </a:extLst>
          </p:cNvPr>
          <p:cNvSpPr/>
          <p:nvPr>
            <p:custDataLst>
              <p:tags r:id="rId1"/>
            </p:custDataLst>
          </p:nvPr>
        </p:nvSpPr>
        <p:spPr>
          <a:xfrm>
            <a:off x="2875643" y="158607"/>
            <a:ext cx="7959777" cy="101933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5CB98825-B4B7-4407-A6D0-0A57CF424E44}"/>
              </a:ext>
            </a:extLst>
          </p:cNvPr>
          <p:cNvSpPr>
            <a:spLocks noGrp="1"/>
          </p:cNvSpPr>
          <p:nvPr>
            <p:ph type="title"/>
            <p:custDataLst>
              <p:tags r:id="rId2"/>
            </p:custDataLst>
          </p:nvPr>
        </p:nvSpPr>
        <p:spPr>
          <a:xfrm>
            <a:off x="3135472" y="298544"/>
            <a:ext cx="7812344" cy="879394"/>
          </a:xfrm>
        </p:spPr>
        <p:txBody>
          <a:bodyPr>
            <a:normAutofit fontScale="90000"/>
          </a:bodyPr>
          <a:lstStyle/>
          <a:p>
            <a:r>
              <a:rPr lang="fr-CA" dirty="0"/>
              <a:t>La violence conjugale </a:t>
            </a:r>
            <a:r>
              <a:rPr lang="fr-CA" sz="3100" b="1" dirty="0">
                <a:solidFill>
                  <a:schemeClr val="bg1"/>
                </a:solidFill>
              </a:rPr>
              <a:t>n’est pas seulement</a:t>
            </a:r>
            <a:r>
              <a:rPr lang="fr-CA" sz="3100" dirty="0">
                <a:solidFill>
                  <a:schemeClr val="accent2">
                    <a:lumMod val="75000"/>
                  </a:schemeClr>
                </a:solidFill>
              </a:rPr>
              <a:t> </a:t>
            </a:r>
            <a:r>
              <a:rPr lang="fr-CA" sz="3100" dirty="0"/>
              <a:t>de </a:t>
            </a:r>
            <a:r>
              <a:rPr lang="fr-CA" dirty="0"/>
              <a:t>la violence physique</a:t>
            </a:r>
          </a:p>
        </p:txBody>
      </p:sp>
      <p:sp>
        <p:nvSpPr>
          <p:cNvPr id="3" name="Content Placeholder 2">
            <a:extLst>
              <a:ext uri="{FF2B5EF4-FFF2-40B4-BE49-F238E27FC236}">
                <a16:creationId xmlns:a16="http://schemas.microsoft.com/office/drawing/2014/main" id="{0D64CB2E-5DEA-4A3A-8568-1F5B88B4B542}"/>
              </a:ext>
            </a:extLst>
          </p:cNvPr>
          <p:cNvSpPr>
            <a:spLocks noGrp="1"/>
          </p:cNvSpPr>
          <p:nvPr>
            <p:ph idx="1"/>
            <p:custDataLst>
              <p:tags r:id="rId3"/>
            </p:custDataLst>
          </p:nvPr>
        </p:nvSpPr>
        <p:spPr>
          <a:xfrm>
            <a:off x="1451577" y="2015734"/>
            <a:ext cx="8756725" cy="3740489"/>
          </a:xfrm>
        </p:spPr>
        <p:txBody>
          <a:bodyPr>
            <a:normAutofit/>
          </a:bodyPr>
          <a:lstStyle/>
          <a:p>
            <a:pPr>
              <a:lnSpc>
                <a:spcPct val="110000"/>
              </a:lnSpc>
            </a:pPr>
            <a:endParaRPr lang="fr-FR" dirty="0"/>
          </a:p>
          <a:p>
            <a:pPr>
              <a:lnSpc>
                <a:spcPct val="110000"/>
              </a:lnSpc>
            </a:pPr>
            <a:endParaRPr lang="fr-FR" dirty="0"/>
          </a:p>
          <a:p>
            <a:pPr>
              <a:lnSpc>
                <a:spcPct val="110000"/>
              </a:lnSpc>
            </a:pPr>
            <a:endParaRPr lang="fr-FR" dirty="0"/>
          </a:p>
          <a:p>
            <a:pPr>
              <a:lnSpc>
                <a:spcPct val="110000"/>
              </a:lnSpc>
            </a:pPr>
            <a:endParaRPr lang="fr-FR" dirty="0"/>
          </a:p>
          <a:p>
            <a:pPr>
              <a:lnSpc>
                <a:spcPct val="110000"/>
              </a:lnSpc>
            </a:pPr>
            <a:endParaRPr lang="fr-FR" dirty="0"/>
          </a:p>
          <a:p>
            <a:pPr marL="0" indent="0">
              <a:lnSpc>
                <a:spcPct val="110000"/>
              </a:lnSpc>
              <a:buNone/>
            </a:pPr>
            <a:br>
              <a:rPr lang="fr-FR" dirty="0"/>
            </a:br>
            <a:r>
              <a:rPr lang="fr-FR" dirty="0"/>
              <a:t>	</a:t>
            </a:r>
            <a:endParaRPr lang="fr-CA" dirty="0"/>
          </a:p>
        </p:txBody>
      </p:sp>
      <p:pic>
        <p:nvPicPr>
          <p:cNvPr id="3074" name="Picture 2" descr="Related image">
            <a:extLst>
              <a:ext uri="{FF2B5EF4-FFF2-40B4-BE49-F238E27FC236}">
                <a16:creationId xmlns:a16="http://schemas.microsoft.com/office/drawing/2014/main" id="{A2ECFFB6-276E-429F-8808-37EDEB31FE6A}"/>
              </a:ext>
            </a:extLst>
          </p:cNvPr>
          <p:cNvPicPr>
            <a:picLocks noChangeAspect="1" noChangeArrowheads="1"/>
          </p:cNvPicPr>
          <p:nvPr>
            <p:custDataLst>
              <p:tags r:id="rId4"/>
            </p:custDataLst>
          </p:nvPr>
        </p:nvPicPr>
        <p:blipFill>
          <a:blip r:embed="rId15">
            <a:extLst>
              <a:ext uri="{28A0092B-C50C-407E-A947-70E740481C1C}">
                <a14:useLocalDpi xmlns:a14="http://schemas.microsoft.com/office/drawing/2010/main" val="0"/>
              </a:ext>
            </a:extLst>
          </a:blip>
          <a:stretch>
            <a:fillRect/>
          </a:stretch>
        </p:blipFill>
        <p:spPr bwMode="auto">
          <a:xfrm>
            <a:off x="10947816" y="132873"/>
            <a:ext cx="1019331" cy="1019331"/>
          </a:xfrm>
          <a:prstGeom prst="rect">
            <a:avLst/>
          </a:prstGeom>
          <a:noFill/>
          <a:extLst>
            <a:ext uri="{909E8E84-426E-40DD-AFC4-6F175D3DCCD1}">
              <a14:hiddenFill xmlns:a14="http://schemas.microsoft.com/office/drawing/2010/main">
                <a:solidFill>
                  <a:srgbClr val="FFFFFF"/>
                </a:solidFill>
              </a14:hiddenFill>
            </a:ext>
          </a:extLst>
        </p:spPr>
      </p:pic>
      <p:sp>
        <p:nvSpPr>
          <p:cNvPr id="4" name="Speech Bubble: Rectangle 3">
            <a:extLst>
              <a:ext uri="{FF2B5EF4-FFF2-40B4-BE49-F238E27FC236}">
                <a16:creationId xmlns:a16="http://schemas.microsoft.com/office/drawing/2014/main" id="{261BE031-9F04-4B91-9962-95E8D33B301C}"/>
              </a:ext>
            </a:extLst>
          </p:cNvPr>
          <p:cNvSpPr/>
          <p:nvPr>
            <p:custDataLst>
              <p:tags r:id="rId5"/>
            </p:custDataLst>
          </p:nvPr>
        </p:nvSpPr>
        <p:spPr>
          <a:xfrm>
            <a:off x="5966085" y="3535663"/>
            <a:ext cx="6225916" cy="2792510"/>
          </a:xfrm>
          <a:prstGeom prst="wedgeRectCallou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2000" dirty="0">
                <a:solidFill>
                  <a:schemeClr val="tx1"/>
                </a:solidFill>
              </a:rPr>
              <a:t>« </a:t>
            </a:r>
            <a:r>
              <a:rPr lang="fr-FR" dirty="0">
                <a:solidFill>
                  <a:schemeClr val="tx1"/>
                </a:solidFill>
              </a:rPr>
              <a:t> La violence conjugale comprend</a:t>
            </a:r>
            <a:r>
              <a:rPr lang="fr-FR" b="1" dirty="0">
                <a:solidFill>
                  <a:schemeClr val="tx1"/>
                </a:solidFill>
              </a:rPr>
              <a:t> les agressions psychologiques, verbales, physiques et sexuelles ainsi que les actes de domination sur le plan économique</a:t>
            </a:r>
            <a:r>
              <a:rPr lang="fr-FR" dirty="0">
                <a:solidFill>
                  <a:schemeClr val="tx1"/>
                </a:solidFill>
              </a:rPr>
              <a:t>. Elle ne résulte pas d’une perte de contrôle, mais constitue, au contraire, un moyen choisi pour dominer l’autre personne et affirmer son pouvoir sur elle. Elle peut être vécue dans une relation maritale, </a:t>
            </a:r>
            <a:r>
              <a:rPr lang="fr-FR" dirty="0" err="1">
                <a:solidFill>
                  <a:schemeClr val="tx1"/>
                </a:solidFill>
              </a:rPr>
              <a:t>extramaritale</a:t>
            </a:r>
            <a:r>
              <a:rPr lang="fr-FR" dirty="0">
                <a:solidFill>
                  <a:schemeClr val="tx1"/>
                </a:solidFill>
              </a:rPr>
              <a:t> ou amoureuse, à tous les âges de la vie ».</a:t>
            </a:r>
          </a:p>
          <a:p>
            <a:r>
              <a:rPr lang="fr-FR" dirty="0"/>
              <a:t>	Gouvernement du Québec, </a:t>
            </a:r>
            <a:r>
              <a:rPr lang="fr-FR" i="1" dirty="0"/>
              <a:t>Politique …</a:t>
            </a:r>
            <a:r>
              <a:rPr lang="fr-FR" dirty="0"/>
              <a:t>, 1995, p. 23, cité dans le </a:t>
            </a:r>
            <a:r>
              <a:rPr lang="fr-CA" dirty="0"/>
              <a:t>Plan d’action gouvernemental, 2018</a:t>
            </a:r>
            <a:br>
              <a:rPr lang="fr-FR" dirty="0"/>
            </a:br>
            <a:endParaRPr lang="en-CA" dirty="0"/>
          </a:p>
        </p:txBody>
      </p:sp>
      <p:sp>
        <p:nvSpPr>
          <p:cNvPr id="9" name="Rectangle 8">
            <a:extLst>
              <a:ext uri="{FF2B5EF4-FFF2-40B4-BE49-F238E27FC236}">
                <a16:creationId xmlns:a16="http://schemas.microsoft.com/office/drawing/2014/main" id="{F68424DF-A69C-41CF-8D0E-699A502B1F28}"/>
              </a:ext>
            </a:extLst>
          </p:cNvPr>
          <p:cNvSpPr/>
          <p:nvPr>
            <p:custDataLst>
              <p:tags r:id="rId6"/>
            </p:custDataLst>
          </p:nvPr>
        </p:nvSpPr>
        <p:spPr>
          <a:xfrm>
            <a:off x="-24852" y="2232694"/>
            <a:ext cx="1784343" cy="100996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en-CA" sz="1400" dirty="0">
                <a:solidFill>
                  <a:schemeClr val="tx1"/>
                </a:solidFill>
                <a:hlinkClick r:id="rId16">
                  <a:extLst>
                    <a:ext uri="{A12FA001-AC4F-418D-AE19-62706E023703}">
                      <ahyp:hlinkClr xmlns:ahyp="http://schemas.microsoft.com/office/drawing/2018/hyperlinkcolor" val="tx"/>
                    </a:ext>
                  </a:extLst>
                </a:hlinkClick>
              </a:rPr>
            </a:br>
            <a:r>
              <a:rPr lang="en-CA" sz="1400" dirty="0">
                <a:solidFill>
                  <a:schemeClr val="tx1"/>
                </a:solidFill>
                <a:hlinkClick r:id="rId16">
                  <a:extLst>
                    <a:ext uri="{A12FA001-AC4F-418D-AE19-62706E023703}">
                      <ahyp:hlinkClr xmlns:ahyp="http://schemas.microsoft.com/office/drawing/2018/hyperlinkcolor" val="tx"/>
                    </a:ext>
                  </a:extLst>
                </a:hlinkClick>
              </a:rPr>
              <a:t>https://www.inspq.qc.ca/violence-conjugale/comprendre/de-quoi-parle-t-on</a:t>
            </a:r>
            <a:endParaRPr lang="en-CA" sz="1400" dirty="0">
              <a:solidFill>
                <a:schemeClr val="tx1"/>
              </a:solidFill>
            </a:endParaRPr>
          </a:p>
        </p:txBody>
      </p:sp>
      <p:sp>
        <p:nvSpPr>
          <p:cNvPr id="11" name="Rectangle: Rounded Corners 10">
            <a:extLst>
              <a:ext uri="{FF2B5EF4-FFF2-40B4-BE49-F238E27FC236}">
                <a16:creationId xmlns:a16="http://schemas.microsoft.com/office/drawing/2014/main" id="{6B69919E-47D2-4229-AE1D-90BFA25493A5}"/>
              </a:ext>
            </a:extLst>
          </p:cNvPr>
          <p:cNvSpPr/>
          <p:nvPr>
            <p:custDataLst>
              <p:tags r:id="rId7"/>
            </p:custDataLst>
          </p:nvPr>
        </p:nvSpPr>
        <p:spPr>
          <a:xfrm>
            <a:off x="1932" y="4902604"/>
            <a:ext cx="2023672" cy="1925415"/>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a:solidFill>
                  <a:schemeClr val="tx1"/>
                </a:solidFill>
              </a:rPr>
              <a:t>Le </a:t>
            </a:r>
            <a:r>
              <a:rPr lang="fr-CA" dirty="0">
                <a:solidFill>
                  <a:schemeClr val="tx1"/>
                </a:solidFill>
                <a:effectLst>
                  <a:outerShdw blurRad="38100" dist="38100" dir="2700000" algn="tl">
                    <a:srgbClr val="000000">
                      <a:alpha val="43137"/>
                    </a:srgbClr>
                  </a:outerShdw>
                </a:effectLst>
              </a:rPr>
              <a:t>harcèlement par le biais des procédures </a:t>
            </a:r>
            <a:r>
              <a:rPr lang="fr-CA" dirty="0">
                <a:solidFill>
                  <a:schemeClr val="tx1"/>
                </a:solidFill>
              </a:rPr>
              <a:t>en fait partie</a:t>
            </a:r>
            <a:r>
              <a:rPr lang="fr-CA" dirty="0"/>
              <a:t>, </a:t>
            </a:r>
          </a:p>
          <a:p>
            <a:pPr algn="ctr"/>
            <a:r>
              <a:rPr lang="fr-CA" sz="1400" dirty="0"/>
              <a:t>(Elizabeth, 2017, </a:t>
            </a:r>
            <a:r>
              <a:rPr lang="en-CA" sz="1400" dirty="0"/>
              <a:t>Miller et </a:t>
            </a:r>
            <a:r>
              <a:rPr lang="en-CA" sz="1400" dirty="0" err="1"/>
              <a:t>Smolter</a:t>
            </a:r>
            <a:r>
              <a:rPr lang="en-CA" sz="1400" dirty="0"/>
              <a:t>., 2011, </a:t>
            </a:r>
            <a:r>
              <a:rPr lang="en-CA" sz="1400" dirty="0" err="1"/>
              <a:t>DeKeseredy</a:t>
            </a:r>
            <a:r>
              <a:rPr lang="en-CA" sz="1400" dirty="0"/>
              <a:t> et al., 2018</a:t>
            </a:r>
            <a:r>
              <a:rPr lang="fr-CA" sz="1400" dirty="0"/>
              <a:t>)</a:t>
            </a:r>
            <a:endParaRPr lang="en-CA" sz="1400" dirty="0"/>
          </a:p>
        </p:txBody>
      </p:sp>
      <p:pic>
        <p:nvPicPr>
          <p:cNvPr id="12" name="Picture 11">
            <a:extLst>
              <a:ext uri="{FF2B5EF4-FFF2-40B4-BE49-F238E27FC236}">
                <a16:creationId xmlns:a16="http://schemas.microsoft.com/office/drawing/2014/main" id="{8A91DF01-76E1-4A57-BEFB-3EFEF7899EB5}"/>
              </a:ext>
            </a:extLst>
          </p:cNvPr>
          <p:cNvPicPr>
            <a:picLocks noChangeAspect="1"/>
          </p:cNvPicPr>
          <p:nvPr>
            <p:custDataLst>
              <p:tags r:id="rId8"/>
            </p:custDataLst>
          </p:nvPr>
        </p:nvPicPr>
        <p:blipFill>
          <a:blip r:embed="rId17"/>
          <a:stretch>
            <a:fillRect/>
          </a:stretch>
        </p:blipFill>
        <p:spPr>
          <a:xfrm>
            <a:off x="2078342" y="2165727"/>
            <a:ext cx="3568892" cy="2792510"/>
          </a:xfrm>
          <a:prstGeom prst="rect">
            <a:avLst/>
          </a:prstGeom>
        </p:spPr>
      </p:pic>
      <p:sp>
        <p:nvSpPr>
          <p:cNvPr id="14" name="Flowchart: Punched Tape 13">
            <a:extLst>
              <a:ext uri="{FF2B5EF4-FFF2-40B4-BE49-F238E27FC236}">
                <a16:creationId xmlns:a16="http://schemas.microsoft.com/office/drawing/2014/main" id="{49DFEF50-836D-4F30-9986-1463091F5541}"/>
              </a:ext>
            </a:extLst>
          </p:cNvPr>
          <p:cNvSpPr/>
          <p:nvPr>
            <p:custDataLst>
              <p:tags r:id="rId9"/>
            </p:custDataLst>
          </p:nvPr>
        </p:nvSpPr>
        <p:spPr>
          <a:xfrm>
            <a:off x="-22413" y="-29148"/>
            <a:ext cx="2072362" cy="2194875"/>
          </a:xfrm>
          <a:prstGeom prst="flowChartPunchedTap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dirty="0"/>
              <a:t>Suggestion: </a:t>
            </a:r>
          </a:p>
          <a:p>
            <a:pPr algn="ctr"/>
            <a:r>
              <a:rPr lang="fr-CA" dirty="0"/>
              <a:t>Voir des exemples de </a:t>
            </a:r>
            <a:r>
              <a:rPr lang="fr-CA" b="1" dirty="0">
                <a:effectLst>
                  <a:outerShdw blurRad="38100" dist="38100" dir="2700000" algn="tl">
                    <a:srgbClr val="000000">
                      <a:alpha val="43137"/>
                    </a:srgbClr>
                  </a:outerShdw>
                </a:effectLst>
              </a:rPr>
              <a:t>manifestations</a:t>
            </a:r>
            <a:endParaRPr lang="fr-CA" dirty="0"/>
          </a:p>
        </p:txBody>
      </p:sp>
      <p:sp>
        <p:nvSpPr>
          <p:cNvPr id="13" name="TextBox 12">
            <a:extLst>
              <a:ext uri="{FF2B5EF4-FFF2-40B4-BE49-F238E27FC236}">
                <a16:creationId xmlns:a16="http://schemas.microsoft.com/office/drawing/2014/main" id="{38BF7737-7FC5-4A2B-9B43-A8BCFBA4AFC5}"/>
              </a:ext>
            </a:extLst>
          </p:cNvPr>
          <p:cNvSpPr txBox="1"/>
          <p:nvPr>
            <p:custDataLst>
              <p:tags r:id="rId10"/>
            </p:custDataLst>
          </p:nvPr>
        </p:nvSpPr>
        <p:spPr>
          <a:xfrm>
            <a:off x="9885980" y="6555850"/>
            <a:ext cx="2538367" cy="338554"/>
          </a:xfrm>
          <a:prstGeom prst="rect">
            <a:avLst/>
          </a:prstGeom>
          <a:noFill/>
        </p:spPr>
        <p:txBody>
          <a:bodyPr wrap="square" rtlCol="0">
            <a:spAutoFit/>
          </a:bodyPr>
          <a:lstStyle/>
          <a:p>
            <a:r>
              <a:rPr lang="fr-CA" sz="1600" dirty="0"/>
              <a:t>Ksenia Burobina, 2019.06</a:t>
            </a:r>
            <a:endParaRPr lang="en-CA" sz="1600" dirty="0"/>
          </a:p>
        </p:txBody>
      </p:sp>
      <p:sp>
        <p:nvSpPr>
          <p:cNvPr id="5" name="Slide Number Placeholder 4">
            <a:extLst>
              <a:ext uri="{FF2B5EF4-FFF2-40B4-BE49-F238E27FC236}">
                <a16:creationId xmlns:a16="http://schemas.microsoft.com/office/drawing/2014/main" id="{970DDCA4-2131-431A-8827-BCD19125E9F1}"/>
              </a:ext>
            </a:extLst>
          </p:cNvPr>
          <p:cNvSpPr>
            <a:spLocks noGrp="1"/>
          </p:cNvSpPr>
          <p:nvPr>
            <p:ph type="sldNum" sz="quarter" idx="12"/>
            <p:custDataLst>
              <p:tags r:id="rId11"/>
            </p:custDataLst>
          </p:nvPr>
        </p:nvSpPr>
        <p:spPr>
          <a:xfrm>
            <a:off x="1818061" y="496229"/>
            <a:ext cx="811019" cy="503578"/>
          </a:xfrm>
        </p:spPr>
        <p:txBody>
          <a:bodyPr/>
          <a:lstStyle/>
          <a:p>
            <a:fld id="{32E5CEFB-27AB-402A-8BAF-F4076560114F}" type="slidenum">
              <a:rPr lang="en-CA" smtClean="0"/>
              <a:t>6</a:t>
            </a:fld>
            <a:endParaRPr lang="en-CA" dirty="0"/>
          </a:p>
        </p:txBody>
      </p:sp>
      <p:sp>
        <p:nvSpPr>
          <p:cNvPr id="15" name="Rectangle: Rounded Corners 14">
            <a:extLst>
              <a:ext uri="{FF2B5EF4-FFF2-40B4-BE49-F238E27FC236}">
                <a16:creationId xmlns:a16="http://schemas.microsoft.com/office/drawing/2014/main" id="{DB1030AE-FF70-46D3-AA18-E180BE12C270}"/>
              </a:ext>
            </a:extLst>
          </p:cNvPr>
          <p:cNvSpPr/>
          <p:nvPr>
            <p:custDataLst>
              <p:tags r:id="rId12"/>
            </p:custDataLst>
          </p:nvPr>
        </p:nvSpPr>
        <p:spPr>
          <a:xfrm>
            <a:off x="5966084" y="1443783"/>
            <a:ext cx="6225915" cy="2020189"/>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2400" dirty="0"/>
              <a:t>Un manque de reconnaissance et banalisation de la violence </a:t>
            </a:r>
            <a:r>
              <a:rPr lang="fr-CA" sz="2400" dirty="0" err="1"/>
              <a:t>postséparation</a:t>
            </a:r>
            <a:r>
              <a:rPr lang="fr-CA" sz="2400" dirty="0"/>
              <a:t> dans les faits</a:t>
            </a:r>
          </a:p>
        </p:txBody>
      </p:sp>
      <p:sp>
        <p:nvSpPr>
          <p:cNvPr id="7" name="TextBox 6">
            <a:extLst>
              <a:ext uri="{FF2B5EF4-FFF2-40B4-BE49-F238E27FC236}">
                <a16:creationId xmlns:a16="http://schemas.microsoft.com/office/drawing/2014/main" id="{82EA9FA3-25AB-4420-BC0D-0AC514968626}"/>
              </a:ext>
            </a:extLst>
          </p:cNvPr>
          <p:cNvSpPr txBox="1"/>
          <p:nvPr/>
        </p:nvSpPr>
        <p:spPr>
          <a:xfrm>
            <a:off x="5110059" y="6061046"/>
            <a:ext cx="920660" cy="307777"/>
          </a:xfrm>
          <a:prstGeom prst="rect">
            <a:avLst/>
          </a:prstGeom>
          <a:noFill/>
        </p:spPr>
        <p:txBody>
          <a:bodyPr wrap="square" rtlCol="0">
            <a:spAutoFit/>
          </a:bodyPr>
          <a:lstStyle/>
          <a:p>
            <a:r>
              <a:rPr lang="fr-CA" sz="1400" dirty="0">
                <a:solidFill>
                  <a:schemeClr val="bg1">
                    <a:lumMod val="50000"/>
                  </a:schemeClr>
                </a:solidFill>
              </a:rPr>
              <a:t>INSPQ</a:t>
            </a:r>
            <a:endParaRPr lang="en-CA" sz="1400" dirty="0">
              <a:solidFill>
                <a:schemeClr val="bg1">
                  <a:lumMod val="50000"/>
                </a:schemeClr>
              </a:solidFill>
            </a:endParaRPr>
          </a:p>
        </p:txBody>
      </p:sp>
    </p:spTree>
    <p:extLst>
      <p:ext uri="{BB962C8B-B14F-4D97-AF65-F5344CB8AC3E}">
        <p14:creationId xmlns:p14="http://schemas.microsoft.com/office/powerpoint/2010/main" val="1108948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25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75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25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75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50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2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P spid="11" grpId="0" animBg="1"/>
      <p:bldP spid="14" grpId="0" animBg="1"/>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98825-B4B7-4407-A6D0-0A57CF424E44}"/>
              </a:ext>
            </a:extLst>
          </p:cNvPr>
          <p:cNvSpPr>
            <a:spLocks noGrp="1"/>
          </p:cNvSpPr>
          <p:nvPr>
            <p:ph type="title"/>
            <p:custDataLst>
              <p:tags r:id="rId1"/>
            </p:custDataLst>
          </p:nvPr>
        </p:nvSpPr>
        <p:spPr>
          <a:xfrm>
            <a:off x="1466570" y="504715"/>
            <a:ext cx="9603275" cy="1049235"/>
          </a:xfrm>
        </p:spPr>
        <p:txBody>
          <a:bodyPr>
            <a:noAutofit/>
          </a:bodyPr>
          <a:lstStyle/>
          <a:p>
            <a:r>
              <a:rPr lang="fr-CA" sz="2800" dirty="0"/>
              <a:t>Violence de contrôle et de coercition –</a:t>
            </a:r>
            <a:br>
              <a:rPr lang="fr-CA" sz="2800" dirty="0"/>
            </a:br>
            <a:r>
              <a:rPr lang="fr-CA" sz="2800" dirty="0"/>
              <a:t>de la « violence conjugale » </a:t>
            </a:r>
            <a:br>
              <a:rPr lang="fr-CA" sz="2800" dirty="0"/>
            </a:br>
            <a:r>
              <a:rPr lang="fr-CA" sz="2800" dirty="0"/>
              <a:t>au </a:t>
            </a:r>
            <a:r>
              <a:rPr lang="fr-CA" sz="2800" b="1" dirty="0"/>
              <a:t>contrôle coercitif                    </a:t>
            </a:r>
            <a:r>
              <a:rPr lang="fr-CA" sz="2000" dirty="0"/>
              <a:t>pour y voir MIEUX</a:t>
            </a:r>
            <a:br>
              <a:rPr lang="fr-CA" sz="2800" dirty="0"/>
            </a:br>
            <a:endParaRPr lang="en-CA" sz="2800" dirty="0"/>
          </a:p>
        </p:txBody>
      </p:sp>
      <p:sp>
        <p:nvSpPr>
          <p:cNvPr id="4" name="Rectangle: Rounded Corners 3">
            <a:extLst>
              <a:ext uri="{FF2B5EF4-FFF2-40B4-BE49-F238E27FC236}">
                <a16:creationId xmlns:a16="http://schemas.microsoft.com/office/drawing/2014/main" id="{1BEFDF58-E646-4B1C-B69B-37CF22C6EF4F}"/>
              </a:ext>
            </a:extLst>
          </p:cNvPr>
          <p:cNvSpPr/>
          <p:nvPr>
            <p:custDataLst>
              <p:tags r:id="rId2"/>
            </p:custDataLst>
          </p:nvPr>
        </p:nvSpPr>
        <p:spPr>
          <a:xfrm>
            <a:off x="1275558" y="2098623"/>
            <a:ext cx="2548328" cy="246213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800" i="1" dirty="0">
                <a:solidFill>
                  <a:schemeClr val="tx2">
                    <a:lumMod val="40000"/>
                    <a:lumOff val="60000"/>
                  </a:schemeClr>
                </a:solidFill>
              </a:rPr>
              <a:t>Violence </a:t>
            </a:r>
            <a:r>
              <a:rPr lang="en-CA" sz="2800" i="1" dirty="0" err="1">
                <a:solidFill>
                  <a:schemeClr val="tx2">
                    <a:lumMod val="40000"/>
                    <a:lumOff val="60000"/>
                  </a:schemeClr>
                </a:solidFill>
              </a:rPr>
              <a:t>vue</a:t>
            </a:r>
            <a:r>
              <a:rPr lang="en-CA" sz="2800" i="1" dirty="0">
                <a:solidFill>
                  <a:schemeClr val="tx2">
                    <a:lumMod val="40000"/>
                    <a:lumOff val="60000"/>
                  </a:schemeClr>
                </a:solidFill>
              </a:rPr>
              <a:t> </a:t>
            </a:r>
            <a:r>
              <a:rPr lang="en-CA" sz="2800" i="1" dirty="0" err="1">
                <a:solidFill>
                  <a:schemeClr val="tx2">
                    <a:lumMod val="40000"/>
                    <a:lumOff val="60000"/>
                  </a:schemeClr>
                </a:solidFill>
              </a:rPr>
              <a:t>comme</a:t>
            </a:r>
            <a:r>
              <a:rPr lang="en-CA" sz="2800" i="1" dirty="0">
                <a:solidFill>
                  <a:schemeClr val="tx2">
                    <a:lumMod val="40000"/>
                    <a:lumOff val="60000"/>
                  </a:schemeClr>
                </a:solidFill>
              </a:rPr>
              <a:t> des </a:t>
            </a:r>
            <a:r>
              <a:rPr lang="en-CA" sz="2800" i="1" dirty="0" err="1">
                <a:solidFill>
                  <a:schemeClr val="tx2">
                    <a:lumMod val="40000"/>
                    <a:lumOff val="60000"/>
                  </a:schemeClr>
                </a:solidFill>
              </a:rPr>
              <a:t>actes</a:t>
            </a:r>
            <a:r>
              <a:rPr lang="en-CA" sz="2800" i="1" dirty="0">
                <a:solidFill>
                  <a:schemeClr val="tx2">
                    <a:lumMod val="40000"/>
                    <a:lumOff val="60000"/>
                  </a:schemeClr>
                </a:solidFill>
              </a:rPr>
              <a:t> </a:t>
            </a:r>
            <a:r>
              <a:rPr lang="en-CA" sz="2800" i="1" dirty="0" err="1">
                <a:solidFill>
                  <a:schemeClr val="tx2">
                    <a:lumMod val="40000"/>
                    <a:lumOff val="60000"/>
                  </a:schemeClr>
                </a:solidFill>
              </a:rPr>
              <a:t>d’agression</a:t>
            </a:r>
            <a:r>
              <a:rPr lang="en-CA" sz="2800" i="1" dirty="0">
                <a:solidFill>
                  <a:schemeClr val="tx2">
                    <a:lumMod val="40000"/>
                    <a:lumOff val="60000"/>
                  </a:schemeClr>
                </a:solidFill>
              </a:rPr>
              <a:t> physique</a:t>
            </a:r>
          </a:p>
        </p:txBody>
      </p:sp>
      <p:sp>
        <p:nvSpPr>
          <p:cNvPr id="6" name="Rectangle: Rounded Corners 5">
            <a:extLst>
              <a:ext uri="{FF2B5EF4-FFF2-40B4-BE49-F238E27FC236}">
                <a16:creationId xmlns:a16="http://schemas.microsoft.com/office/drawing/2014/main" id="{EDBFD90C-1CCE-4CB4-8079-8B79C0BAD098}"/>
              </a:ext>
            </a:extLst>
          </p:cNvPr>
          <p:cNvSpPr/>
          <p:nvPr>
            <p:custDataLst>
              <p:tags r:id="rId3"/>
            </p:custDataLst>
          </p:nvPr>
        </p:nvSpPr>
        <p:spPr>
          <a:xfrm>
            <a:off x="5161148" y="2098624"/>
            <a:ext cx="2658256" cy="2462134"/>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2800" b="1" dirty="0">
                <a:effectLst>
                  <a:outerShdw blurRad="38100" dist="38100" dir="2700000" algn="tl">
                    <a:srgbClr val="000000">
                      <a:alpha val="43137"/>
                    </a:srgbClr>
                  </a:outerShdw>
                </a:effectLst>
              </a:rPr>
              <a:t>Contrôle coercitif: </a:t>
            </a:r>
          </a:p>
          <a:p>
            <a:pPr algn="ctr"/>
            <a:r>
              <a:rPr lang="fr-CA" sz="2400" dirty="0"/>
              <a:t>violence comme</a:t>
            </a:r>
            <a:br>
              <a:rPr lang="fr-CA" sz="2400" dirty="0"/>
            </a:br>
            <a:r>
              <a:rPr lang="fr-CA" sz="2800" b="1" dirty="0">
                <a:effectLst>
                  <a:outerShdw blurRad="38100" dist="38100" dir="2700000" algn="tl">
                    <a:srgbClr val="000000">
                      <a:alpha val="43137"/>
                    </a:srgbClr>
                  </a:outerShdw>
                </a:effectLst>
              </a:rPr>
              <a:t>privation de liberté</a:t>
            </a:r>
            <a:br>
              <a:rPr lang="fr-CA" sz="2800" b="1" dirty="0">
                <a:effectLst>
                  <a:outerShdw blurRad="38100" dist="38100" dir="2700000" algn="tl">
                    <a:srgbClr val="000000">
                      <a:alpha val="43137"/>
                    </a:srgbClr>
                  </a:outerShdw>
                </a:effectLst>
              </a:rPr>
            </a:br>
            <a:r>
              <a:rPr lang="fr-CA" sz="2000" dirty="0">
                <a:solidFill>
                  <a:srgbClr val="002060"/>
                </a:solidFill>
              </a:rPr>
              <a:t>(Stark, 2007)</a:t>
            </a:r>
            <a:endParaRPr lang="en-CA" sz="2400" b="1" dirty="0">
              <a:effectLst>
                <a:outerShdw blurRad="38100" dist="38100" dir="2700000" algn="tl">
                  <a:srgbClr val="000000">
                    <a:alpha val="43137"/>
                  </a:srgbClr>
                </a:outerShdw>
              </a:effectLst>
            </a:endParaRPr>
          </a:p>
        </p:txBody>
      </p:sp>
      <p:sp>
        <p:nvSpPr>
          <p:cNvPr id="9" name="Arrow: Right 8">
            <a:extLst>
              <a:ext uri="{FF2B5EF4-FFF2-40B4-BE49-F238E27FC236}">
                <a16:creationId xmlns:a16="http://schemas.microsoft.com/office/drawing/2014/main" id="{FA805FB4-733E-4B80-ACE9-2BC86D49DB47}"/>
              </a:ext>
            </a:extLst>
          </p:cNvPr>
          <p:cNvSpPr/>
          <p:nvPr>
            <p:custDataLst>
              <p:tags r:id="rId4"/>
            </p:custDataLst>
          </p:nvPr>
        </p:nvSpPr>
        <p:spPr>
          <a:xfrm>
            <a:off x="3905635" y="2893737"/>
            <a:ext cx="1173764" cy="710759"/>
          </a:xfrm>
          <a:prstGeom prst="righ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Rounded Corners 12">
            <a:extLst>
              <a:ext uri="{FF2B5EF4-FFF2-40B4-BE49-F238E27FC236}">
                <a16:creationId xmlns:a16="http://schemas.microsoft.com/office/drawing/2014/main" id="{CF92627D-8D4B-40A1-BF48-03A41A5640B2}"/>
              </a:ext>
            </a:extLst>
          </p:cNvPr>
          <p:cNvSpPr/>
          <p:nvPr>
            <p:custDataLst>
              <p:tags r:id="rId5"/>
            </p:custDataLst>
          </p:nvPr>
        </p:nvSpPr>
        <p:spPr>
          <a:xfrm>
            <a:off x="8266683" y="3329689"/>
            <a:ext cx="3039452" cy="873177"/>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CA" dirty="0">
                <a:solidFill>
                  <a:srgbClr val="002060"/>
                </a:solidFill>
              </a:rPr>
              <a:t>Une variété de formes et de manifestations</a:t>
            </a:r>
            <a:endParaRPr lang="en-CA" dirty="0"/>
          </a:p>
        </p:txBody>
      </p:sp>
      <p:sp>
        <p:nvSpPr>
          <p:cNvPr id="15" name="Rectangle: Rounded Corners 14">
            <a:extLst>
              <a:ext uri="{FF2B5EF4-FFF2-40B4-BE49-F238E27FC236}">
                <a16:creationId xmlns:a16="http://schemas.microsoft.com/office/drawing/2014/main" id="{9A7E5DC1-721A-4343-8F0F-A8362DDEB346}"/>
              </a:ext>
            </a:extLst>
          </p:cNvPr>
          <p:cNvSpPr/>
          <p:nvPr>
            <p:custDataLst>
              <p:tags r:id="rId6"/>
            </p:custDataLst>
          </p:nvPr>
        </p:nvSpPr>
        <p:spPr>
          <a:xfrm>
            <a:off x="8266684" y="1903751"/>
            <a:ext cx="3039451" cy="1244107"/>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CA" dirty="0">
                <a:solidFill>
                  <a:srgbClr val="002060"/>
                </a:solidFill>
              </a:rPr>
              <a:t>Un </a:t>
            </a:r>
            <a:r>
              <a:rPr lang="fr-CA" b="1" dirty="0">
                <a:solidFill>
                  <a:srgbClr val="002060"/>
                </a:solidFill>
              </a:rPr>
              <a:t>ensemble </a:t>
            </a:r>
            <a:r>
              <a:rPr lang="fr-CA" dirty="0">
                <a:solidFill>
                  <a:srgbClr val="002060"/>
                </a:solidFill>
              </a:rPr>
              <a:t>de comportements et de stratégies visant le contrôle</a:t>
            </a:r>
            <a:endParaRPr lang="en-CA" dirty="0">
              <a:solidFill>
                <a:srgbClr val="002060"/>
              </a:solidFill>
            </a:endParaRPr>
          </a:p>
        </p:txBody>
      </p:sp>
      <p:sp>
        <p:nvSpPr>
          <p:cNvPr id="18" name="Rectangle: Rounded Corners 17">
            <a:extLst>
              <a:ext uri="{FF2B5EF4-FFF2-40B4-BE49-F238E27FC236}">
                <a16:creationId xmlns:a16="http://schemas.microsoft.com/office/drawing/2014/main" id="{A61388DB-4949-405E-9B64-BB3E79E51ECE}"/>
              </a:ext>
            </a:extLst>
          </p:cNvPr>
          <p:cNvSpPr/>
          <p:nvPr>
            <p:custDataLst>
              <p:tags r:id="rId7"/>
            </p:custDataLst>
          </p:nvPr>
        </p:nvSpPr>
        <p:spPr>
          <a:xfrm>
            <a:off x="8266683" y="4426660"/>
            <a:ext cx="3039452" cy="873176"/>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fr-CA" dirty="0">
                <a:solidFill>
                  <a:srgbClr val="002060"/>
                </a:solidFill>
              </a:rPr>
              <a:t>Des stratégies « sur mesure », adaptées à la victime, des codes</a:t>
            </a:r>
            <a:endParaRPr lang="en-CA" dirty="0">
              <a:solidFill>
                <a:srgbClr val="002060"/>
              </a:solidFill>
            </a:endParaRPr>
          </a:p>
        </p:txBody>
      </p:sp>
      <p:pic>
        <p:nvPicPr>
          <p:cNvPr id="20" name="Picture 19">
            <a:extLst>
              <a:ext uri="{FF2B5EF4-FFF2-40B4-BE49-F238E27FC236}">
                <a16:creationId xmlns:a16="http://schemas.microsoft.com/office/drawing/2014/main" id="{35320857-0CF8-42DF-829D-A1F417C26E63}"/>
              </a:ext>
            </a:extLst>
          </p:cNvPr>
          <p:cNvPicPr>
            <a:picLocks noChangeAspect="1"/>
          </p:cNvPicPr>
          <p:nvPr>
            <p:custDataLst>
              <p:tags r:id="rId8"/>
            </p:custDataLst>
          </p:nvPr>
        </p:nvPicPr>
        <p:blipFill>
          <a:blip r:embed="rId14"/>
          <a:stretch>
            <a:fillRect/>
          </a:stretch>
        </p:blipFill>
        <p:spPr>
          <a:xfrm>
            <a:off x="10885045" y="22785"/>
            <a:ext cx="1209675" cy="1095375"/>
          </a:xfrm>
          <a:prstGeom prst="rect">
            <a:avLst/>
          </a:prstGeom>
        </p:spPr>
      </p:pic>
      <p:sp>
        <p:nvSpPr>
          <p:cNvPr id="10" name="TextBox 9">
            <a:extLst>
              <a:ext uri="{FF2B5EF4-FFF2-40B4-BE49-F238E27FC236}">
                <a16:creationId xmlns:a16="http://schemas.microsoft.com/office/drawing/2014/main" id="{B758B0BF-4C33-4A62-9AB3-ABECD12543BF}"/>
              </a:ext>
            </a:extLst>
          </p:cNvPr>
          <p:cNvSpPr txBox="1"/>
          <p:nvPr>
            <p:custDataLst>
              <p:tags r:id="rId9"/>
            </p:custDataLst>
          </p:nvPr>
        </p:nvSpPr>
        <p:spPr>
          <a:xfrm>
            <a:off x="9922899" y="6519446"/>
            <a:ext cx="2538367" cy="338554"/>
          </a:xfrm>
          <a:prstGeom prst="rect">
            <a:avLst/>
          </a:prstGeom>
          <a:noFill/>
        </p:spPr>
        <p:txBody>
          <a:bodyPr wrap="square" rtlCol="0">
            <a:spAutoFit/>
          </a:bodyPr>
          <a:lstStyle/>
          <a:p>
            <a:r>
              <a:rPr lang="fr-CA" sz="1600" dirty="0"/>
              <a:t>Ksenia Burobina, 2019.06</a:t>
            </a:r>
            <a:endParaRPr lang="en-CA" sz="1600" dirty="0"/>
          </a:p>
        </p:txBody>
      </p:sp>
      <p:sp>
        <p:nvSpPr>
          <p:cNvPr id="3" name="Slide Number Placeholder 2">
            <a:extLst>
              <a:ext uri="{FF2B5EF4-FFF2-40B4-BE49-F238E27FC236}">
                <a16:creationId xmlns:a16="http://schemas.microsoft.com/office/drawing/2014/main" id="{7381F9C9-A13C-42A8-B062-7108132A0EA0}"/>
              </a:ext>
            </a:extLst>
          </p:cNvPr>
          <p:cNvSpPr>
            <a:spLocks noGrp="1"/>
          </p:cNvSpPr>
          <p:nvPr>
            <p:ph type="sldNum" sz="quarter" idx="12"/>
            <p:custDataLst>
              <p:tags r:id="rId10"/>
            </p:custDataLst>
          </p:nvPr>
        </p:nvSpPr>
        <p:spPr>
          <a:xfrm>
            <a:off x="-293702" y="1104107"/>
            <a:ext cx="811019" cy="503578"/>
          </a:xfrm>
        </p:spPr>
        <p:txBody>
          <a:bodyPr/>
          <a:lstStyle/>
          <a:p>
            <a:fld id="{32E5CEFB-27AB-402A-8BAF-F4076560114F}" type="slidenum">
              <a:rPr lang="en-CA" smtClean="0"/>
              <a:t>7</a:t>
            </a:fld>
            <a:endParaRPr lang="en-CA" dirty="0"/>
          </a:p>
        </p:txBody>
      </p:sp>
      <p:sp>
        <p:nvSpPr>
          <p:cNvPr id="16" name="Rectangle: Rounded Corners 15">
            <a:extLst>
              <a:ext uri="{FF2B5EF4-FFF2-40B4-BE49-F238E27FC236}">
                <a16:creationId xmlns:a16="http://schemas.microsoft.com/office/drawing/2014/main" id="{C39B5ED4-60F3-40EC-9280-936741CB3BEE}"/>
              </a:ext>
            </a:extLst>
          </p:cNvPr>
          <p:cNvSpPr/>
          <p:nvPr>
            <p:custDataLst>
              <p:tags r:id="rId11"/>
            </p:custDataLst>
          </p:nvPr>
        </p:nvSpPr>
        <p:spPr>
          <a:xfrm>
            <a:off x="5358803" y="5299836"/>
            <a:ext cx="1818807" cy="1233719"/>
          </a:xfrm>
          <a:prstGeom prst="round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CA" sz="1600" dirty="0">
                <a:solidFill>
                  <a:schemeClr val="tx1"/>
                </a:solidFill>
              </a:rPr>
              <a:t>Écosse (2019),</a:t>
            </a:r>
            <a:br>
              <a:rPr lang="fr-CA" sz="1600" dirty="0">
                <a:solidFill>
                  <a:schemeClr val="tx1"/>
                </a:solidFill>
              </a:rPr>
            </a:br>
            <a:r>
              <a:rPr lang="fr-CA" sz="1600" dirty="0">
                <a:solidFill>
                  <a:schemeClr val="tx1"/>
                </a:solidFill>
              </a:rPr>
              <a:t>Royaume Uni:</a:t>
            </a:r>
            <a:br>
              <a:rPr lang="fr-CA" sz="1600" dirty="0">
                <a:solidFill>
                  <a:schemeClr val="tx1"/>
                </a:solidFill>
              </a:rPr>
            </a:br>
            <a:r>
              <a:rPr lang="fr-CA" sz="1600" dirty="0">
                <a:solidFill>
                  <a:schemeClr val="tx1"/>
                </a:solidFill>
              </a:rPr>
              <a:t>ont criminalisé le contrôle coercitif</a:t>
            </a:r>
            <a:endParaRPr lang="en-CA" sz="1600" dirty="0">
              <a:solidFill>
                <a:schemeClr val="tx1"/>
              </a:solidFill>
            </a:endParaRPr>
          </a:p>
        </p:txBody>
      </p:sp>
    </p:spTree>
    <p:extLst>
      <p:ext uri="{BB962C8B-B14F-4D97-AF65-F5344CB8AC3E}">
        <p14:creationId xmlns:p14="http://schemas.microsoft.com/office/powerpoint/2010/main" val="340565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5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00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50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75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75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75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75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75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3" grpId="0" animBg="1"/>
      <p:bldP spid="15" grpId="0" animBg="1"/>
      <p:bldP spid="18"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1" name="Rectangle 7">
            <a:extLst>
              <a:ext uri="{FF2B5EF4-FFF2-40B4-BE49-F238E27FC236}">
                <a16:creationId xmlns:a16="http://schemas.microsoft.com/office/drawing/2014/main" id="{F1176DA6-4BBF-42A4-9C94-E6613CCD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1"/>
            </p:custDataLst>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9AAB0AE-172B-4FB4-80C2-86CD6B824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custDataLst>
              <p:tags r:id="rId2"/>
            </p:custDataLst>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EBFF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Violence contre des femmes Femme dans la cage Privation de la libertÃ©">
            <a:extLst>
              <a:ext uri="{FF2B5EF4-FFF2-40B4-BE49-F238E27FC236}">
                <a16:creationId xmlns:a16="http://schemas.microsoft.com/office/drawing/2014/main" id="{2A68CCF7-3A65-491B-9509-8AA741CB789B}"/>
              </a:ext>
            </a:extLst>
          </p:cNvPr>
          <p:cNvPicPr/>
          <p:nvPr>
            <p:custDataLst>
              <p:tags r:id="rId3"/>
            </p:custDataLst>
          </p:nvPr>
        </p:nvPicPr>
        <p:blipFill>
          <a:blip r:embed="rId7">
            <a:extLst>
              <a:ext uri="{28A0092B-C50C-407E-A947-70E740481C1C}">
                <a14:useLocalDpi xmlns:a14="http://schemas.microsoft.com/office/drawing/2010/main" val="0"/>
              </a:ext>
            </a:extLst>
          </a:blip>
          <a:stretch>
            <a:fillRect/>
          </a:stretch>
        </p:blipFill>
        <p:spPr bwMode="auto">
          <a:xfrm>
            <a:off x="4048633" y="643467"/>
            <a:ext cx="4094733" cy="5571066"/>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5E73A29B-83AF-46CD-9780-7ED8B111030A}"/>
              </a:ext>
            </a:extLst>
          </p:cNvPr>
          <p:cNvSpPr>
            <a:spLocks noGrp="1"/>
          </p:cNvSpPr>
          <p:nvPr>
            <p:ph type="sldNum" sz="quarter" idx="12"/>
            <p:custDataLst>
              <p:tags r:id="rId4"/>
            </p:custDataLst>
          </p:nvPr>
        </p:nvSpPr>
        <p:spPr>
          <a:xfrm>
            <a:off x="480060" y="6327595"/>
            <a:ext cx="811019" cy="503578"/>
          </a:xfrm>
        </p:spPr>
        <p:txBody>
          <a:bodyPr anchor="ctr">
            <a:normAutofit/>
          </a:bodyPr>
          <a:lstStyle/>
          <a:p>
            <a:pPr>
              <a:spcAft>
                <a:spcPts val="600"/>
              </a:spcAft>
            </a:pPr>
            <a:fld id="{32E5CEFB-27AB-402A-8BAF-F4076560114F}" type="slidenum">
              <a:rPr lang="en-CA" sz="2000" smtClean="0">
                <a:solidFill>
                  <a:schemeClr val="tx1">
                    <a:lumMod val="65000"/>
                    <a:lumOff val="35000"/>
                  </a:schemeClr>
                </a:solidFill>
              </a:rPr>
              <a:pPr>
                <a:spcAft>
                  <a:spcPts val="600"/>
                </a:spcAft>
              </a:pPr>
              <a:t>8</a:t>
            </a:fld>
            <a:endParaRPr lang="en-CA" sz="2000">
              <a:solidFill>
                <a:schemeClr val="tx1">
                  <a:lumMod val="65000"/>
                  <a:lumOff val="35000"/>
                </a:schemeClr>
              </a:solidFill>
            </a:endParaRPr>
          </a:p>
        </p:txBody>
      </p:sp>
      <p:sp>
        <p:nvSpPr>
          <p:cNvPr id="4" name="TextBox 3">
            <a:extLst>
              <a:ext uri="{FF2B5EF4-FFF2-40B4-BE49-F238E27FC236}">
                <a16:creationId xmlns:a16="http://schemas.microsoft.com/office/drawing/2014/main" id="{3B994A9F-8F71-4416-A402-271980D00D15}"/>
              </a:ext>
            </a:extLst>
          </p:cNvPr>
          <p:cNvSpPr txBox="1"/>
          <p:nvPr>
            <p:custDataLst>
              <p:tags r:id="rId5"/>
            </p:custDataLst>
          </p:nvPr>
        </p:nvSpPr>
        <p:spPr>
          <a:xfrm>
            <a:off x="7813245" y="6413494"/>
            <a:ext cx="4292184" cy="461665"/>
          </a:xfrm>
          <a:prstGeom prst="rect">
            <a:avLst/>
          </a:prstGeom>
          <a:noFill/>
        </p:spPr>
        <p:txBody>
          <a:bodyPr wrap="square" rtlCol="0">
            <a:spAutoFit/>
          </a:bodyPr>
          <a:lstStyle/>
          <a:p>
            <a:r>
              <a:rPr lang="en-CA" sz="1200" u="sng" dirty="0">
                <a:solidFill>
                  <a:schemeClr val="bg1">
                    <a:lumMod val="50000"/>
                  </a:schemeClr>
                </a:solidFill>
                <a:hlinkClick r:id="rId8">
                  <a:extLst>
                    <a:ext uri="{A12FA001-AC4F-418D-AE19-62706E023703}">
                      <ahyp:hlinkClr xmlns:ahyp="http://schemas.microsoft.com/office/drawing/2018/hyperlinkcolor" val="tx"/>
                    </a:ext>
                  </a:extLst>
                </a:hlinkClick>
              </a:rPr>
              <a:t>Image: https://fr.dreamstime.com/photo-stock-violence-contre-des-femmes-femme-cage-privation-libert%C3%A9-image68573803</a:t>
            </a:r>
            <a:endParaRPr lang="en-CA" sz="1200" dirty="0">
              <a:solidFill>
                <a:schemeClr val="bg1">
                  <a:lumMod val="50000"/>
                </a:schemeClr>
              </a:solidFill>
            </a:endParaRPr>
          </a:p>
        </p:txBody>
      </p:sp>
    </p:spTree>
    <p:extLst>
      <p:ext uri="{BB962C8B-B14F-4D97-AF65-F5344CB8AC3E}">
        <p14:creationId xmlns:p14="http://schemas.microsoft.com/office/powerpoint/2010/main" val="3360139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4A647-DE3E-41D5-BE04-3C104F990AE1}"/>
              </a:ext>
            </a:extLst>
          </p:cNvPr>
          <p:cNvSpPr>
            <a:spLocks noGrp="1"/>
          </p:cNvSpPr>
          <p:nvPr>
            <p:ph type="title"/>
            <p:custDataLst>
              <p:tags r:id="rId1"/>
            </p:custDataLst>
          </p:nvPr>
        </p:nvSpPr>
        <p:spPr>
          <a:xfrm>
            <a:off x="1314837" y="1592558"/>
            <a:ext cx="4348577" cy="2380828"/>
          </a:xfrm>
        </p:spPr>
        <p:txBody>
          <a:bodyPr vert="horz" lIns="91440" tIns="45720" rIns="91440" bIns="0" rtlCol="0" anchor="b">
            <a:normAutofit/>
          </a:bodyPr>
          <a:lstStyle/>
          <a:p>
            <a:r>
              <a:rPr lang="en-US" sz="3700" dirty="0"/>
              <a:t>La violence </a:t>
            </a:r>
            <a:r>
              <a:rPr lang="en-US" sz="3700" dirty="0" err="1"/>
              <a:t>conjugale</a:t>
            </a:r>
            <a:r>
              <a:rPr lang="en-US" sz="3700" dirty="0"/>
              <a:t> – </a:t>
            </a:r>
            <a:br>
              <a:rPr lang="en-US" sz="3700" dirty="0"/>
            </a:br>
            <a:r>
              <a:rPr lang="en-US" sz="3700" dirty="0" err="1"/>
              <a:t>une</a:t>
            </a:r>
            <a:r>
              <a:rPr lang="en-US" sz="3700" dirty="0"/>
              <a:t> </a:t>
            </a:r>
            <a:r>
              <a:rPr lang="en-US" sz="3700" dirty="0" err="1"/>
              <a:t>Expérience</a:t>
            </a:r>
            <a:r>
              <a:rPr lang="en-US" sz="3700" dirty="0"/>
              <a:t> </a:t>
            </a:r>
            <a:r>
              <a:rPr lang="en-US" sz="3700" dirty="0" err="1">
                <a:effectLst>
                  <a:outerShdw blurRad="38100" dist="38100" dir="2700000" algn="tl">
                    <a:srgbClr val="000000">
                      <a:alpha val="43137"/>
                    </a:srgbClr>
                  </a:outerShdw>
                </a:effectLst>
              </a:rPr>
              <a:t>genrée</a:t>
            </a:r>
            <a:r>
              <a:rPr lang="en-US" sz="3700" dirty="0">
                <a:effectLst>
                  <a:outerShdw blurRad="38100" dist="38100" dir="2700000" algn="tl">
                    <a:srgbClr val="000000">
                      <a:alpha val="43137"/>
                    </a:srgbClr>
                  </a:outerShdw>
                </a:effectLst>
              </a:rPr>
              <a:t> +</a:t>
            </a:r>
          </a:p>
        </p:txBody>
      </p:sp>
      <p:pic>
        <p:nvPicPr>
          <p:cNvPr id="5122" name="Picture 2" descr="Image result for ads plus analyse diffÃ©renciÃ©e">
            <a:extLst>
              <a:ext uri="{FF2B5EF4-FFF2-40B4-BE49-F238E27FC236}">
                <a16:creationId xmlns:a16="http://schemas.microsoft.com/office/drawing/2014/main" id="{E4A5538F-2806-4EE4-83F7-528AFB4A7025}"/>
              </a:ext>
            </a:extLst>
          </p:cNvPr>
          <p:cNvPicPr>
            <a:picLocks noChangeAspect="1" noChangeArrowheads="1"/>
          </p:cNvPicPr>
          <p:nvPr>
            <p:custDataLst>
              <p:tags r:id="rId2"/>
            </p:custDataLst>
          </p:nvPr>
        </p:nvPicPr>
        <p:blipFill rotWithShape="1">
          <a:blip r:embed="rId14">
            <a:extLst>
              <a:ext uri="{28A0092B-C50C-407E-A947-70E740481C1C}">
                <a14:useLocalDpi xmlns:a14="http://schemas.microsoft.com/office/drawing/2010/main" val="0"/>
              </a:ext>
            </a:extLst>
          </a:blip>
          <a:srcRect l="6941" t="4459" r="-2" b="2478"/>
          <a:stretch/>
        </p:blipFill>
        <p:spPr bwMode="auto">
          <a:xfrm>
            <a:off x="9690165" y="-7459"/>
            <a:ext cx="2523188" cy="141932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AF808C4-2A0B-4071-A039-DFCF930EFD9E}"/>
              </a:ext>
            </a:extLst>
          </p:cNvPr>
          <p:cNvSpPr txBox="1"/>
          <p:nvPr>
            <p:custDataLst>
              <p:tags r:id="rId3"/>
            </p:custDataLst>
          </p:nvPr>
        </p:nvSpPr>
        <p:spPr>
          <a:xfrm>
            <a:off x="8906520" y="1691651"/>
            <a:ext cx="3306833" cy="461665"/>
          </a:xfrm>
          <a:prstGeom prst="rect">
            <a:avLst/>
          </a:prstGeom>
          <a:noFill/>
        </p:spPr>
        <p:txBody>
          <a:bodyPr wrap="square" rtlCol="0">
            <a:spAutoFit/>
          </a:bodyPr>
          <a:lstStyle/>
          <a:p>
            <a:pPr algn="r"/>
            <a:r>
              <a:rPr lang="fr-CA" sz="1200" dirty="0"/>
              <a:t>Crédit image: </a:t>
            </a:r>
            <a:r>
              <a:rPr lang="en-CA" sz="1200" dirty="0">
                <a:hlinkClick r:id="rId15">
                  <a:extLst>
                    <a:ext uri="{A12FA001-AC4F-418D-AE19-62706E023703}">
                      <ahyp:hlinkClr xmlns:ahyp="http://schemas.microsoft.com/office/drawing/2018/hyperlinkcolor" val="tx"/>
                    </a:ext>
                  </a:extLst>
                </a:hlinkClick>
              </a:rPr>
              <a:t>http://www.recif02.com/contenu/ads/61-definition</a:t>
            </a:r>
            <a:endParaRPr lang="en-CA" sz="1200" dirty="0"/>
          </a:p>
        </p:txBody>
      </p:sp>
      <p:sp>
        <p:nvSpPr>
          <p:cNvPr id="55" name="Speech Bubble: Rectangle 54">
            <a:extLst>
              <a:ext uri="{FF2B5EF4-FFF2-40B4-BE49-F238E27FC236}">
                <a16:creationId xmlns:a16="http://schemas.microsoft.com/office/drawing/2014/main" id="{DD7AFF63-D1E0-4844-B273-C35BDE9247EB}"/>
              </a:ext>
            </a:extLst>
          </p:cNvPr>
          <p:cNvSpPr/>
          <p:nvPr>
            <p:custDataLst>
              <p:tags r:id="rId4"/>
            </p:custDataLst>
          </p:nvPr>
        </p:nvSpPr>
        <p:spPr>
          <a:xfrm>
            <a:off x="49353" y="14990"/>
            <a:ext cx="7955395" cy="1543988"/>
          </a:xfrm>
          <a:prstGeom prst="wedgeRectCallou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FR" b="1" dirty="0"/>
              <a:t>« L</a:t>
            </a:r>
            <a:r>
              <a:rPr lang="fr-FR" dirty="0"/>
              <a:t>e problème de la violence conjugale s’inscrit</a:t>
            </a:r>
          </a:p>
          <a:p>
            <a:r>
              <a:rPr lang="fr-FR" dirty="0"/>
              <a:t>dans la problématique plus large de la violence</a:t>
            </a:r>
          </a:p>
          <a:p>
            <a:r>
              <a:rPr lang="en-CA" dirty="0" err="1"/>
              <a:t>faite</a:t>
            </a:r>
            <a:r>
              <a:rPr lang="en-CA" dirty="0"/>
              <a:t> aux femmes”, </a:t>
            </a:r>
            <a:r>
              <a:rPr lang="fr-FR" dirty="0"/>
              <a:t>Gouvernement du Québec, </a:t>
            </a:r>
            <a:r>
              <a:rPr lang="fr-FR" i="1" dirty="0"/>
              <a:t>Politique d’intervention en matière de violence conjugale : prévenir, dépister, contrer la violence conjugale</a:t>
            </a:r>
            <a:r>
              <a:rPr lang="fr-FR" dirty="0"/>
              <a:t>, 1995 – </a:t>
            </a:r>
          </a:p>
          <a:p>
            <a:r>
              <a:rPr lang="fr-FR" dirty="0">
                <a:solidFill>
                  <a:schemeClr val="tx2">
                    <a:lumMod val="20000"/>
                    <a:lumOff val="80000"/>
                  </a:schemeClr>
                </a:solidFill>
              </a:rPr>
              <a:t>Reprenant la position de l’ONU</a:t>
            </a:r>
            <a:endParaRPr lang="en-CA" dirty="0">
              <a:solidFill>
                <a:schemeClr val="tx2">
                  <a:lumMod val="20000"/>
                  <a:lumOff val="80000"/>
                </a:schemeClr>
              </a:solidFill>
            </a:endParaRPr>
          </a:p>
        </p:txBody>
      </p:sp>
      <p:sp>
        <p:nvSpPr>
          <p:cNvPr id="56" name="TextBox 55">
            <a:extLst>
              <a:ext uri="{FF2B5EF4-FFF2-40B4-BE49-F238E27FC236}">
                <a16:creationId xmlns:a16="http://schemas.microsoft.com/office/drawing/2014/main" id="{8E3F0EEC-706A-49D7-9918-A101136F1EC0}"/>
              </a:ext>
            </a:extLst>
          </p:cNvPr>
          <p:cNvSpPr txBox="1"/>
          <p:nvPr>
            <p:custDataLst>
              <p:tags r:id="rId5"/>
            </p:custDataLst>
          </p:nvPr>
        </p:nvSpPr>
        <p:spPr>
          <a:xfrm>
            <a:off x="6096000" y="2467987"/>
            <a:ext cx="5476407" cy="2862322"/>
          </a:xfrm>
          <a:prstGeom prst="rect">
            <a:avLst/>
          </a:prstGeom>
          <a:noFill/>
        </p:spPr>
        <p:txBody>
          <a:bodyPr wrap="square" rtlCol="0">
            <a:spAutoFit/>
          </a:bodyPr>
          <a:lstStyle/>
          <a:p>
            <a:pPr marL="285750" indent="-285750">
              <a:buFont typeface="Arial" panose="020B0604020202020204" pitchFamily="34" charset="0"/>
              <a:buChar char="•"/>
            </a:pPr>
            <a:r>
              <a:rPr lang="fr-CA" sz="2000" dirty="0"/>
              <a:t>Les femmes en sont majoritairement victimes,  (</a:t>
            </a:r>
            <a:r>
              <a:rPr lang="fr-CA" sz="1600" dirty="0"/>
              <a:t>78 - 80% estimés), </a:t>
            </a:r>
            <a:r>
              <a:rPr lang="fr-CA" sz="2000" dirty="0"/>
              <a:t>surtout pour les formes les plus graves</a:t>
            </a:r>
          </a:p>
          <a:p>
            <a:endParaRPr lang="fr-CA" sz="2000" dirty="0"/>
          </a:p>
          <a:p>
            <a:r>
              <a:rPr lang="fr-CA" sz="2000" dirty="0">
                <a:solidFill>
                  <a:schemeClr val="bg1">
                    <a:lumMod val="50000"/>
                  </a:schemeClr>
                </a:solidFill>
              </a:rPr>
              <a:t>      Mais surtout:</a:t>
            </a:r>
          </a:p>
          <a:p>
            <a:pPr marL="285750" indent="-285750">
              <a:buFont typeface="Arial" panose="020B0604020202020204" pitchFamily="34" charset="0"/>
              <a:buChar char="•"/>
            </a:pPr>
            <a:r>
              <a:rPr lang="fr-CA" sz="2000" dirty="0"/>
              <a:t>La VC exacerbe les inégalités de genre et</a:t>
            </a:r>
          </a:p>
          <a:p>
            <a:pPr marL="285750" indent="-285750">
              <a:buFont typeface="Arial" panose="020B0604020202020204" pitchFamily="34" charset="0"/>
              <a:buChar char="•"/>
            </a:pPr>
            <a:endParaRPr lang="fr-CA" sz="2000" dirty="0"/>
          </a:p>
          <a:p>
            <a:pPr marL="285750" indent="-285750">
              <a:buFont typeface="Arial" panose="020B0604020202020204" pitchFamily="34" charset="0"/>
              <a:buChar char="•"/>
            </a:pPr>
            <a:r>
              <a:rPr lang="fr-CA" sz="2000" b="1" dirty="0"/>
              <a:t>Le genre a un impact sur la façon dont la VC est vécue </a:t>
            </a:r>
          </a:p>
        </p:txBody>
      </p:sp>
      <p:pic>
        <p:nvPicPr>
          <p:cNvPr id="16" name="Picture 15">
            <a:extLst>
              <a:ext uri="{FF2B5EF4-FFF2-40B4-BE49-F238E27FC236}">
                <a16:creationId xmlns:a16="http://schemas.microsoft.com/office/drawing/2014/main" id="{FFAE9958-9DC3-4EF5-B1B2-A1FC9E102A2D}"/>
              </a:ext>
            </a:extLst>
          </p:cNvPr>
          <p:cNvPicPr>
            <a:picLocks noChangeAspect="1"/>
          </p:cNvPicPr>
          <p:nvPr>
            <p:custDataLst>
              <p:tags r:id="rId6"/>
            </p:custDataLst>
          </p:nvPr>
        </p:nvPicPr>
        <p:blipFill>
          <a:blip r:embed="rId16"/>
          <a:stretch>
            <a:fillRect/>
          </a:stretch>
        </p:blipFill>
        <p:spPr>
          <a:xfrm>
            <a:off x="112398" y="4452170"/>
            <a:ext cx="2404877" cy="2380828"/>
          </a:xfrm>
          <a:prstGeom prst="rect">
            <a:avLst/>
          </a:prstGeom>
        </p:spPr>
      </p:pic>
      <p:sp>
        <p:nvSpPr>
          <p:cNvPr id="17" name="TextBox 16">
            <a:extLst>
              <a:ext uri="{FF2B5EF4-FFF2-40B4-BE49-F238E27FC236}">
                <a16:creationId xmlns:a16="http://schemas.microsoft.com/office/drawing/2014/main" id="{CC8E02B4-A97B-4528-A721-EA1A40BFC21A}"/>
              </a:ext>
            </a:extLst>
          </p:cNvPr>
          <p:cNvSpPr txBox="1"/>
          <p:nvPr>
            <p:custDataLst>
              <p:tags r:id="rId7"/>
            </p:custDataLst>
          </p:nvPr>
        </p:nvSpPr>
        <p:spPr>
          <a:xfrm>
            <a:off x="2899532" y="6209096"/>
            <a:ext cx="3747541" cy="523220"/>
          </a:xfrm>
          <a:prstGeom prst="rect">
            <a:avLst/>
          </a:prstGeom>
          <a:noFill/>
        </p:spPr>
        <p:txBody>
          <a:bodyPr wrap="square" rtlCol="0">
            <a:spAutoFit/>
          </a:bodyPr>
          <a:lstStyle/>
          <a:p>
            <a:r>
              <a:rPr lang="en-CA" sz="1400" dirty="0">
                <a:solidFill>
                  <a:schemeClr val="bg1"/>
                </a:solidFill>
                <a:hlinkClick r:id="rId17">
                  <a:extLst>
                    <a:ext uri="{A12FA001-AC4F-418D-AE19-62706E023703}">
                      <ahyp:hlinkClr xmlns:ahyp="http://schemas.microsoft.com/office/drawing/2018/hyperlinkcolor" val="tx"/>
                    </a:ext>
                  </a:extLst>
                </a:hlinkClick>
              </a:rPr>
              <a:t>https://www.inspq.qc.ca/violence-conjugale/comprendre/victimes#femmes</a:t>
            </a:r>
            <a:endParaRPr lang="en-CA" sz="1400" dirty="0">
              <a:solidFill>
                <a:schemeClr val="bg1"/>
              </a:solidFill>
            </a:endParaRPr>
          </a:p>
        </p:txBody>
      </p:sp>
      <p:sp>
        <p:nvSpPr>
          <p:cNvPr id="4" name="Rectangle 3">
            <a:extLst>
              <a:ext uri="{FF2B5EF4-FFF2-40B4-BE49-F238E27FC236}">
                <a16:creationId xmlns:a16="http://schemas.microsoft.com/office/drawing/2014/main" id="{5F27A13C-1C60-4CAD-8BB9-BF87917B1CBB}"/>
              </a:ext>
            </a:extLst>
          </p:cNvPr>
          <p:cNvSpPr/>
          <p:nvPr>
            <p:custDataLst>
              <p:tags r:id="rId8"/>
            </p:custDataLst>
          </p:nvPr>
        </p:nvSpPr>
        <p:spPr>
          <a:xfrm>
            <a:off x="6096000" y="2315346"/>
            <a:ext cx="5611315" cy="2969402"/>
          </a:xfrm>
          <a:prstGeom prst="rect">
            <a:avLst/>
          </a:pr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850B0FF5-573D-4D5D-B029-5DBD9893D065}"/>
              </a:ext>
            </a:extLst>
          </p:cNvPr>
          <p:cNvSpPr txBox="1"/>
          <p:nvPr>
            <p:custDataLst>
              <p:tags r:id="rId9"/>
            </p:custDataLst>
          </p:nvPr>
        </p:nvSpPr>
        <p:spPr>
          <a:xfrm>
            <a:off x="1727002" y="4613201"/>
            <a:ext cx="659568" cy="369332"/>
          </a:xfrm>
          <a:prstGeom prst="rect">
            <a:avLst/>
          </a:prstGeom>
          <a:noFill/>
        </p:spPr>
        <p:txBody>
          <a:bodyPr wrap="square" rtlCol="0">
            <a:spAutoFit/>
          </a:bodyPr>
          <a:lstStyle/>
          <a:p>
            <a:r>
              <a:rPr lang="fr-CA" dirty="0"/>
              <a:t>2015</a:t>
            </a:r>
            <a:endParaRPr lang="en-CA" dirty="0"/>
          </a:p>
        </p:txBody>
      </p:sp>
      <p:sp>
        <p:nvSpPr>
          <p:cNvPr id="21" name="TextBox 20">
            <a:extLst>
              <a:ext uri="{FF2B5EF4-FFF2-40B4-BE49-F238E27FC236}">
                <a16:creationId xmlns:a16="http://schemas.microsoft.com/office/drawing/2014/main" id="{3C13ECB3-FD41-41D2-A91D-DECEE444BFBF}"/>
              </a:ext>
            </a:extLst>
          </p:cNvPr>
          <p:cNvSpPr txBox="1"/>
          <p:nvPr>
            <p:custDataLst>
              <p:tags r:id="rId10"/>
            </p:custDataLst>
          </p:nvPr>
        </p:nvSpPr>
        <p:spPr>
          <a:xfrm>
            <a:off x="6295836" y="6470706"/>
            <a:ext cx="2538367" cy="338554"/>
          </a:xfrm>
          <a:prstGeom prst="rect">
            <a:avLst/>
          </a:prstGeom>
          <a:noFill/>
        </p:spPr>
        <p:txBody>
          <a:bodyPr wrap="square" rtlCol="0">
            <a:spAutoFit/>
          </a:bodyPr>
          <a:lstStyle/>
          <a:p>
            <a:r>
              <a:rPr lang="fr-CA" sz="1600" dirty="0"/>
              <a:t>Ksenia Burobina, 2019.06</a:t>
            </a:r>
            <a:endParaRPr lang="en-CA" sz="1600" dirty="0"/>
          </a:p>
        </p:txBody>
      </p:sp>
      <p:sp>
        <p:nvSpPr>
          <p:cNvPr id="24" name="Rectangle 23">
            <a:extLst>
              <a:ext uri="{FF2B5EF4-FFF2-40B4-BE49-F238E27FC236}">
                <a16:creationId xmlns:a16="http://schemas.microsoft.com/office/drawing/2014/main" id="{065AA18C-669E-4914-856E-E1F89DD6578E}"/>
              </a:ext>
            </a:extLst>
          </p:cNvPr>
          <p:cNvSpPr/>
          <p:nvPr>
            <p:custDataLst>
              <p:tags r:id="rId11"/>
            </p:custDataLst>
          </p:nvPr>
        </p:nvSpPr>
        <p:spPr>
          <a:xfrm>
            <a:off x="2899532" y="4085181"/>
            <a:ext cx="2980175" cy="18588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fr-CA" sz="2000" dirty="0"/>
              <a:t>+ DIFFÉRENTS CONTEXTES ET VÉCUS DE VIOLENCE</a:t>
            </a:r>
            <a:endParaRPr lang="en-CA" sz="2000" dirty="0"/>
          </a:p>
        </p:txBody>
      </p:sp>
      <p:sp>
        <p:nvSpPr>
          <p:cNvPr id="9" name="TextBox 8">
            <a:extLst>
              <a:ext uri="{FF2B5EF4-FFF2-40B4-BE49-F238E27FC236}">
                <a16:creationId xmlns:a16="http://schemas.microsoft.com/office/drawing/2014/main" id="{9C647599-5820-498A-8B84-505B2DE88A4D}"/>
              </a:ext>
            </a:extLst>
          </p:cNvPr>
          <p:cNvSpPr txBox="1"/>
          <p:nvPr/>
        </p:nvSpPr>
        <p:spPr>
          <a:xfrm>
            <a:off x="11167672" y="254833"/>
            <a:ext cx="539643" cy="523220"/>
          </a:xfrm>
          <a:prstGeom prst="rect">
            <a:avLst/>
          </a:prstGeom>
          <a:noFill/>
        </p:spPr>
        <p:txBody>
          <a:bodyPr wrap="square" rtlCol="0">
            <a:spAutoFit/>
          </a:bodyPr>
          <a:lstStyle/>
          <a:p>
            <a:r>
              <a:rPr lang="fr-CA" sz="2800" dirty="0"/>
              <a:t>+</a:t>
            </a:r>
            <a:endParaRPr lang="en-CA" sz="2800" dirty="0"/>
          </a:p>
        </p:txBody>
      </p:sp>
    </p:spTree>
    <p:extLst>
      <p:ext uri="{BB962C8B-B14F-4D97-AF65-F5344CB8AC3E}">
        <p14:creationId xmlns:p14="http://schemas.microsoft.com/office/powerpoint/2010/main" val="2684346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10"/>
</p:tagLst>
</file>

<file path=ppt/tags/tag100.xml><?xml version="1.0" encoding="utf-8"?>
<p:tagLst xmlns:a="http://schemas.openxmlformats.org/drawingml/2006/main" xmlns:r="http://schemas.openxmlformats.org/officeDocument/2006/relationships" xmlns:p="http://schemas.openxmlformats.org/presentationml/2006/main">
  <p:tag name="NUM" val="9"/>
</p:tagLst>
</file>

<file path=ppt/tags/tag101.xml><?xml version="1.0" encoding="utf-8"?>
<p:tagLst xmlns:a="http://schemas.openxmlformats.org/drawingml/2006/main" xmlns:r="http://schemas.openxmlformats.org/officeDocument/2006/relationships" xmlns:p="http://schemas.openxmlformats.org/presentationml/2006/main">
  <p:tag name="NUM" val="10"/>
</p:tagLst>
</file>

<file path=ppt/tags/tag102.xml><?xml version="1.0" encoding="utf-8"?>
<p:tagLst xmlns:a="http://schemas.openxmlformats.org/drawingml/2006/main" xmlns:r="http://schemas.openxmlformats.org/officeDocument/2006/relationships" xmlns:p="http://schemas.openxmlformats.org/presentationml/2006/main">
  <p:tag name="NUM" val="11"/>
</p:tagLst>
</file>

<file path=ppt/tags/tag103.xml><?xml version="1.0" encoding="utf-8"?>
<p:tagLst xmlns:a="http://schemas.openxmlformats.org/drawingml/2006/main" xmlns:r="http://schemas.openxmlformats.org/officeDocument/2006/relationships" xmlns:p="http://schemas.openxmlformats.org/presentationml/2006/main">
  <p:tag name="NUM" val="12"/>
</p:tagLst>
</file>

<file path=ppt/tags/tag104.xml><?xml version="1.0" encoding="utf-8"?>
<p:tagLst xmlns:a="http://schemas.openxmlformats.org/drawingml/2006/main" xmlns:r="http://schemas.openxmlformats.org/officeDocument/2006/relationships" xmlns:p="http://schemas.openxmlformats.org/presentationml/2006/main">
  <p:tag name="NUM" val="1"/>
</p:tagLst>
</file>

<file path=ppt/tags/tag105.xml><?xml version="1.0" encoding="utf-8"?>
<p:tagLst xmlns:a="http://schemas.openxmlformats.org/drawingml/2006/main" xmlns:r="http://schemas.openxmlformats.org/officeDocument/2006/relationships" xmlns:p="http://schemas.openxmlformats.org/presentationml/2006/main">
  <p:tag name="NUM" val="2"/>
</p:tagLst>
</file>

<file path=ppt/tags/tag106.xml><?xml version="1.0" encoding="utf-8"?>
<p:tagLst xmlns:a="http://schemas.openxmlformats.org/drawingml/2006/main" xmlns:r="http://schemas.openxmlformats.org/officeDocument/2006/relationships" xmlns:p="http://schemas.openxmlformats.org/presentationml/2006/main">
  <p:tag name="NUM" val="3"/>
</p:tagLst>
</file>

<file path=ppt/tags/tag107.xml><?xml version="1.0" encoding="utf-8"?>
<p:tagLst xmlns:a="http://schemas.openxmlformats.org/drawingml/2006/main" xmlns:r="http://schemas.openxmlformats.org/officeDocument/2006/relationships" xmlns:p="http://schemas.openxmlformats.org/presentationml/2006/main">
  <p:tag name="NUM" val="4"/>
</p:tagLst>
</file>

<file path=ppt/tags/tag108.xml><?xml version="1.0" encoding="utf-8"?>
<p:tagLst xmlns:a="http://schemas.openxmlformats.org/drawingml/2006/main" xmlns:r="http://schemas.openxmlformats.org/officeDocument/2006/relationships" xmlns:p="http://schemas.openxmlformats.org/presentationml/2006/main">
  <p:tag name="NUM" val="1"/>
</p:tagLst>
</file>

<file path=ppt/tags/tag109.xml><?xml version="1.0" encoding="utf-8"?>
<p:tagLst xmlns:a="http://schemas.openxmlformats.org/drawingml/2006/main" xmlns:r="http://schemas.openxmlformats.org/officeDocument/2006/relationships" xmlns:p="http://schemas.openxmlformats.org/presentationml/2006/main">
  <p:tag name="NUM" val="2"/>
</p:tagLst>
</file>

<file path=ppt/tags/tag11.xml><?xml version="1.0" encoding="utf-8"?>
<p:tagLst xmlns:a="http://schemas.openxmlformats.org/drawingml/2006/main" xmlns:r="http://schemas.openxmlformats.org/officeDocument/2006/relationships" xmlns:p="http://schemas.openxmlformats.org/presentationml/2006/main">
  <p:tag name="NUM" val="1"/>
</p:tagLst>
</file>

<file path=ppt/tags/tag110.xml><?xml version="1.0" encoding="utf-8"?>
<p:tagLst xmlns:a="http://schemas.openxmlformats.org/drawingml/2006/main" xmlns:r="http://schemas.openxmlformats.org/officeDocument/2006/relationships" xmlns:p="http://schemas.openxmlformats.org/presentationml/2006/main">
  <p:tag name="NUM" val="3"/>
</p:tagLst>
</file>

<file path=ppt/tags/tag111.xml><?xml version="1.0" encoding="utf-8"?>
<p:tagLst xmlns:a="http://schemas.openxmlformats.org/drawingml/2006/main" xmlns:r="http://schemas.openxmlformats.org/officeDocument/2006/relationships" xmlns:p="http://schemas.openxmlformats.org/presentationml/2006/main">
  <p:tag name="NUM" val="4"/>
</p:tagLst>
</file>

<file path=ppt/tags/tag112.xml><?xml version="1.0" encoding="utf-8"?>
<p:tagLst xmlns:a="http://schemas.openxmlformats.org/drawingml/2006/main" xmlns:r="http://schemas.openxmlformats.org/officeDocument/2006/relationships" xmlns:p="http://schemas.openxmlformats.org/presentationml/2006/main">
  <p:tag name="NUM" val="5"/>
</p:tagLst>
</file>

<file path=ppt/tags/tag113.xml><?xml version="1.0" encoding="utf-8"?>
<p:tagLst xmlns:a="http://schemas.openxmlformats.org/drawingml/2006/main" xmlns:r="http://schemas.openxmlformats.org/officeDocument/2006/relationships" xmlns:p="http://schemas.openxmlformats.org/presentationml/2006/main">
  <p:tag name="NUM" val="6"/>
</p:tagLst>
</file>

<file path=ppt/tags/tag114.xml><?xml version="1.0" encoding="utf-8"?>
<p:tagLst xmlns:a="http://schemas.openxmlformats.org/drawingml/2006/main" xmlns:r="http://schemas.openxmlformats.org/officeDocument/2006/relationships" xmlns:p="http://schemas.openxmlformats.org/presentationml/2006/main">
  <p:tag name="NUM" val="1"/>
</p:tagLst>
</file>

<file path=ppt/tags/tag115.xml><?xml version="1.0" encoding="utf-8"?>
<p:tagLst xmlns:a="http://schemas.openxmlformats.org/drawingml/2006/main" xmlns:r="http://schemas.openxmlformats.org/officeDocument/2006/relationships" xmlns:p="http://schemas.openxmlformats.org/presentationml/2006/main">
  <p:tag name="NUM" val="2"/>
</p:tagLst>
</file>

<file path=ppt/tags/tag116.xml><?xml version="1.0" encoding="utf-8"?>
<p:tagLst xmlns:a="http://schemas.openxmlformats.org/drawingml/2006/main" xmlns:r="http://schemas.openxmlformats.org/officeDocument/2006/relationships" xmlns:p="http://schemas.openxmlformats.org/presentationml/2006/main">
  <p:tag name="NUM" val="3"/>
</p:tagLst>
</file>

<file path=ppt/tags/tag117.xml><?xml version="1.0" encoding="utf-8"?>
<p:tagLst xmlns:a="http://schemas.openxmlformats.org/drawingml/2006/main" xmlns:r="http://schemas.openxmlformats.org/officeDocument/2006/relationships" xmlns:p="http://schemas.openxmlformats.org/presentationml/2006/main">
  <p:tag name="NUM" val="4"/>
</p:tagLst>
</file>

<file path=ppt/tags/tag118.xml><?xml version="1.0" encoding="utf-8"?>
<p:tagLst xmlns:a="http://schemas.openxmlformats.org/drawingml/2006/main" xmlns:r="http://schemas.openxmlformats.org/officeDocument/2006/relationships" xmlns:p="http://schemas.openxmlformats.org/presentationml/2006/main">
  <p:tag name="NUM" val="5"/>
</p:tagLst>
</file>

<file path=ppt/tags/tag119.xml><?xml version="1.0" encoding="utf-8"?>
<p:tagLst xmlns:a="http://schemas.openxmlformats.org/drawingml/2006/main" xmlns:r="http://schemas.openxmlformats.org/officeDocument/2006/relationships" xmlns:p="http://schemas.openxmlformats.org/presentationml/2006/main">
  <p:tag name="NUM" val="1"/>
</p:tagLst>
</file>

<file path=ppt/tags/tag12.xml><?xml version="1.0" encoding="utf-8"?>
<p:tagLst xmlns:a="http://schemas.openxmlformats.org/drawingml/2006/main" xmlns:r="http://schemas.openxmlformats.org/officeDocument/2006/relationships" xmlns:p="http://schemas.openxmlformats.org/presentationml/2006/main">
  <p:tag name="NUM" val="2"/>
</p:tagLst>
</file>

<file path=ppt/tags/tag120.xml><?xml version="1.0" encoding="utf-8"?>
<p:tagLst xmlns:a="http://schemas.openxmlformats.org/drawingml/2006/main" xmlns:r="http://schemas.openxmlformats.org/officeDocument/2006/relationships" xmlns:p="http://schemas.openxmlformats.org/presentationml/2006/main">
  <p:tag name="NUM" val="2"/>
</p:tagLst>
</file>

<file path=ppt/tags/tag121.xml><?xml version="1.0" encoding="utf-8"?>
<p:tagLst xmlns:a="http://schemas.openxmlformats.org/drawingml/2006/main" xmlns:r="http://schemas.openxmlformats.org/officeDocument/2006/relationships" xmlns:p="http://schemas.openxmlformats.org/presentationml/2006/main">
  <p:tag name="NUM" val="3"/>
</p:tagLst>
</file>

<file path=ppt/tags/tag122.xml><?xml version="1.0" encoding="utf-8"?>
<p:tagLst xmlns:a="http://schemas.openxmlformats.org/drawingml/2006/main" xmlns:r="http://schemas.openxmlformats.org/officeDocument/2006/relationships" xmlns:p="http://schemas.openxmlformats.org/presentationml/2006/main">
  <p:tag name="NUM" val="4"/>
</p:tagLst>
</file>

<file path=ppt/tags/tag123.xml><?xml version="1.0" encoding="utf-8"?>
<p:tagLst xmlns:a="http://schemas.openxmlformats.org/drawingml/2006/main" xmlns:r="http://schemas.openxmlformats.org/officeDocument/2006/relationships" xmlns:p="http://schemas.openxmlformats.org/presentationml/2006/main">
  <p:tag name="NUM" val="5"/>
</p:tagLst>
</file>

<file path=ppt/tags/tag124.xml><?xml version="1.0" encoding="utf-8"?>
<p:tagLst xmlns:a="http://schemas.openxmlformats.org/drawingml/2006/main" xmlns:r="http://schemas.openxmlformats.org/officeDocument/2006/relationships" xmlns:p="http://schemas.openxmlformats.org/presentationml/2006/main">
  <p:tag name="NUM" val="6"/>
</p:tagLst>
</file>

<file path=ppt/tags/tag13.xml><?xml version="1.0" encoding="utf-8"?>
<p:tagLst xmlns:a="http://schemas.openxmlformats.org/drawingml/2006/main" xmlns:r="http://schemas.openxmlformats.org/officeDocument/2006/relationships" xmlns:p="http://schemas.openxmlformats.org/presentationml/2006/main">
  <p:tag name="NUM" val="3"/>
</p:tagLst>
</file>

<file path=ppt/tags/tag14.xml><?xml version="1.0" encoding="utf-8"?>
<p:tagLst xmlns:a="http://schemas.openxmlformats.org/drawingml/2006/main" xmlns:r="http://schemas.openxmlformats.org/officeDocument/2006/relationships" xmlns:p="http://schemas.openxmlformats.org/presentationml/2006/main">
  <p:tag name="NUM" val="1"/>
</p:tagLst>
</file>

<file path=ppt/tags/tag15.xml><?xml version="1.0" encoding="utf-8"?>
<p:tagLst xmlns:a="http://schemas.openxmlformats.org/drawingml/2006/main" xmlns:r="http://schemas.openxmlformats.org/officeDocument/2006/relationships" xmlns:p="http://schemas.openxmlformats.org/presentationml/2006/main">
  <p:tag name="NUM" val="2"/>
</p:tagLst>
</file>

<file path=ppt/tags/tag16.xml><?xml version="1.0" encoding="utf-8"?>
<p:tagLst xmlns:a="http://schemas.openxmlformats.org/drawingml/2006/main" xmlns:r="http://schemas.openxmlformats.org/officeDocument/2006/relationships" xmlns:p="http://schemas.openxmlformats.org/presentationml/2006/main">
  <p:tag name="NUM" val="3"/>
</p:tagLst>
</file>

<file path=ppt/tags/tag17.xml><?xml version="1.0" encoding="utf-8"?>
<p:tagLst xmlns:a="http://schemas.openxmlformats.org/drawingml/2006/main" xmlns:r="http://schemas.openxmlformats.org/officeDocument/2006/relationships" xmlns:p="http://schemas.openxmlformats.org/presentationml/2006/main">
  <p:tag name="NUM" val="4"/>
</p:tagLst>
</file>

<file path=ppt/tags/tag18.xml><?xml version="1.0" encoding="utf-8"?>
<p:tagLst xmlns:a="http://schemas.openxmlformats.org/drawingml/2006/main" xmlns:r="http://schemas.openxmlformats.org/officeDocument/2006/relationships" xmlns:p="http://schemas.openxmlformats.org/presentationml/2006/main">
  <p:tag name="NUM" val="5"/>
</p:tagLst>
</file>

<file path=ppt/tags/tag19.xml><?xml version="1.0" encoding="utf-8"?>
<p:tagLst xmlns:a="http://schemas.openxmlformats.org/drawingml/2006/main" xmlns:r="http://schemas.openxmlformats.org/officeDocument/2006/relationships" xmlns:p="http://schemas.openxmlformats.org/presentationml/2006/main">
  <p:tag name="NUM" val="6"/>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7"/>
</p:tagLst>
</file>

<file path=ppt/tags/tag21.xml><?xml version="1.0" encoding="utf-8"?>
<p:tagLst xmlns:a="http://schemas.openxmlformats.org/drawingml/2006/main" xmlns:r="http://schemas.openxmlformats.org/officeDocument/2006/relationships" xmlns:p="http://schemas.openxmlformats.org/presentationml/2006/main">
  <p:tag name="NUM" val="8"/>
</p:tagLst>
</file>

<file path=ppt/tags/tag22.xml><?xml version="1.0" encoding="utf-8"?>
<p:tagLst xmlns:a="http://schemas.openxmlformats.org/drawingml/2006/main" xmlns:r="http://schemas.openxmlformats.org/officeDocument/2006/relationships" xmlns:p="http://schemas.openxmlformats.org/presentationml/2006/main">
  <p:tag name="NUM" val="1"/>
</p:tagLst>
</file>

<file path=ppt/tags/tag23.xml><?xml version="1.0" encoding="utf-8"?>
<p:tagLst xmlns:a="http://schemas.openxmlformats.org/drawingml/2006/main" xmlns:r="http://schemas.openxmlformats.org/officeDocument/2006/relationships" xmlns:p="http://schemas.openxmlformats.org/presentationml/2006/main">
  <p:tag name="NUM" val="2"/>
</p:tagLst>
</file>

<file path=ppt/tags/tag24.xml><?xml version="1.0" encoding="utf-8"?>
<p:tagLst xmlns:a="http://schemas.openxmlformats.org/drawingml/2006/main" xmlns:r="http://schemas.openxmlformats.org/officeDocument/2006/relationships" xmlns:p="http://schemas.openxmlformats.org/presentationml/2006/main">
  <p:tag name="NUM" val="3"/>
</p:tagLst>
</file>

<file path=ppt/tags/tag25.xml><?xml version="1.0" encoding="utf-8"?>
<p:tagLst xmlns:a="http://schemas.openxmlformats.org/drawingml/2006/main" xmlns:r="http://schemas.openxmlformats.org/officeDocument/2006/relationships" xmlns:p="http://schemas.openxmlformats.org/presentationml/2006/main">
  <p:tag name="NUM" val="4"/>
</p:tagLst>
</file>

<file path=ppt/tags/tag26.xml><?xml version="1.0" encoding="utf-8"?>
<p:tagLst xmlns:a="http://schemas.openxmlformats.org/drawingml/2006/main" xmlns:r="http://schemas.openxmlformats.org/officeDocument/2006/relationships" xmlns:p="http://schemas.openxmlformats.org/presentationml/2006/main">
  <p:tag name="NUM" val="5"/>
</p:tagLst>
</file>

<file path=ppt/tags/tag27.xml><?xml version="1.0" encoding="utf-8"?>
<p:tagLst xmlns:a="http://schemas.openxmlformats.org/drawingml/2006/main" xmlns:r="http://schemas.openxmlformats.org/officeDocument/2006/relationships" xmlns:p="http://schemas.openxmlformats.org/presentationml/2006/main">
  <p:tag name="NUM" val="6"/>
</p:tagLst>
</file>

<file path=ppt/tags/tag28.xml><?xml version="1.0" encoding="utf-8"?>
<p:tagLst xmlns:a="http://schemas.openxmlformats.org/drawingml/2006/main" xmlns:r="http://schemas.openxmlformats.org/officeDocument/2006/relationships" xmlns:p="http://schemas.openxmlformats.org/presentationml/2006/main">
  <p:tag name="NUM" val="7"/>
</p:tagLst>
</file>

<file path=ppt/tags/tag29.xml><?xml version="1.0" encoding="utf-8"?>
<p:tagLst xmlns:a="http://schemas.openxmlformats.org/drawingml/2006/main" xmlns:r="http://schemas.openxmlformats.org/officeDocument/2006/relationships" xmlns:p="http://schemas.openxmlformats.org/presentationml/2006/main">
  <p:tag name="NUM" val="8"/>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2"/>
</p:tagLst>
</file>

<file path=ppt/tags/tag31.xml><?xml version="1.0" encoding="utf-8"?>
<p:tagLst xmlns:a="http://schemas.openxmlformats.org/drawingml/2006/main" xmlns:r="http://schemas.openxmlformats.org/officeDocument/2006/relationships" xmlns:p="http://schemas.openxmlformats.org/presentationml/2006/main">
  <p:tag name="NUM" val="3"/>
</p:tagLst>
</file>

<file path=ppt/tags/tag32.xml><?xml version="1.0" encoding="utf-8"?>
<p:tagLst xmlns:a="http://schemas.openxmlformats.org/drawingml/2006/main" xmlns:r="http://schemas.openxmlformats.org/officeDocument/2006/relationships" xmlns:p="http://schemas.openxmlformats.org/presentationml/2006/main">
  <p:tag name="NUM" val="4"/>
</p:tagLst>
</file>

<file path=ppt/tags/tag33.xml><?xml version="1.0" encoding="utf-8"?>
<p:tagLst xmlns:a="http://schemas.openxmlformats.org/drawingml/2006/main" xmlns:r="http://schemas.openxmlformats.org/officeDocument/2006/relationships" xmlns:p="http://schemas.openxmlformats.org/presentationml/2006/main">
  <p:tag name="NUM" val="5"/>
</p:tagLst>
</file>

<file path=ppt/tags/tag34.xml><?xml version="1.0" encoding="utf-8"?>
<p:tagLst xmlns:a="http://schemas.openxmlformats.org/drawingml/2006/main" xmlns:r="http://schemas.openxmlformats.org/officeDocument/2006/relationships" xmlns:p="http://schemas.openxmlformats.org/presentationml/2006/main">
  <p:tag name="NUM" val="6"/>
</p:tagLst>
</file>

<file path=ppt/tags/tag35.xml><?xml version="1.0" encoding="utf-8"?>
<p:tagLst xmlns:a="http://schemas.openxmlformats.org/drawingml/2006/main" xmlns:r="http://schemas.openxmlformats.org/officeDocument/2006/relationships" xmlns:p="http://schemas.openxmlformats.org/presentationml/2006/main">
  <p:tag name="NUM" val="7"/>
</p:tagLst>
</file>

<file path=ppt/tags/tag36.xml><?xml version="1.0" encoding="utf-8"?>
<p:tagLst xmlns:a="http://schemas.openxmlformats.org/drawingml/2006/main" xmlns:r="http://schemas.openxmlformats.org/officeDocument/2006/relationships" xmlns:p="http://schemas.openxmlformats.org/presentationml/2006/main">
  <p:tag name="NUM" val="8"/>
</p:tagLst>
</file>

<file path=ppt/tags/tag37.xml><?xml version="1.0" encoding="utf-8"?>
<p:tagLst xmlns:a="http://schemas.openxmlformats.org/drawingml/2006/main" xmlns:r="http://schemas.openxmlformats.org/officeDocument/2006/relationships" xmlns:p="http://schemas.openxmlformats.org/presentationml/2006/main">
  <p:tag name="NUM" val="9"/>
</p:tagLst>
</file>

<file path=ppt/tags/tag38.xml><?xml version="1.0" encoding="utf-8"?>
<p:tagLst xmlns:a="http://schemas.openxmlformats.org/drawingml/2006/main" xmlns:r="http://schemas.openxmlformats.org/officeDocument/2006/relationships" xmlns:p="http://schemas.openxmlformats.org/presentationml/2006/main">
  <p:tag name="NUM" val="1"/>
</p:tagLst>
</file>

<file path=ppt/tags/tag39.xml><?xml version="1.0" encoding="utf-8"?>
<p:tagLst xmlns:a="http://schemas.openxmlformats.org/drawingml/2006/main" xmlns:r="http://schemas.openxmlformats.org/officeDocument/2006/relationships" xmlns:p="http://schemas.openxmlformats.org/presentationml/2006/main">
  <p:tag name="NUM" val="2"/>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3"/>
</p:tagLst>
</file>

<file path=ppt/tags/tag41.xml><?xml version="1.0" encoding="utf-8"?>
<p:tagLst xmlns:a="http://schemas.openxmlformats.org/drawingml/2006/main" xmlns:r="http://schemas.openxmlformats.org/officeDocument/2006/relationships" xmlns:p="http://schemas.openxmlformats.org/presentationml/2006/main">
  <p:tag name="NUM" val="4"/>
</p:tagLst>
</file>

<file path=ppt/tags/tag42.xml><?xml version="1.0" encoding="utf-8"?>
<p:tagLst xmlns:a="http://schemas.openxmlformats.org/drawingml/2006/main" xmlns:r="http://schemas.openxmlformats.org/officeDocument/2006/relationships" xmlns:p="http://schemas.openxmlformats.org/presentationml/2006/main">
  <p:tag name="NUM" val="5"/>
</p:tagLst>
</file>

<file path=ppt/tags/tag43.xml><?xml version="1.0" encoding="utf-8"?>
<p:tagLst xmlns:a="http://schemas.openxmlformats.org/drawingml/2006/main" xmlns:r="http://schemas.openxmlformats.org/officeDocument/2006/relationships" xmlns:p="http://schemas.openxmlformats.org/presentationml/2006/main">
  <p:tag name="NUM" val="6"/>
</p:tagLst>
</file>

<file path=ppt/tags/tag44.xml><?xml version="1.0" encoding="utf-8"?>
<p:tagLst xmlns:a="http://schemas.openxmlformats.org/drawingml/2006/main" xmlns:r="http://schemas.openxmlformats.org/officeDocument/2006/relationships" xmlns:p="http://schemas.openxmlformats.org/presentationml/2006/main">
  <p:tag name="NUM" val="7"/>
</p:tagLst>
</file>

<file path=ppt/tags/tag45.xml><?xml version="1.0" encoding="utf-8"?>
<p:tagLst xmlns:a="http://schemas.openxmlformats.org/drawingml/2006/main" xmlns:r="http://schemas.openxmlformats.org/officeDocument/2006/relationships" xmlns:p="http://schemas.openxmlformats.org/presentationml/2006/main">
  <p:tag name="NUM" val="8"/>
</p:tagLst>
</file>

<file path=ppt/tags/tag46.xml><?xml version="1.0" encoding="utf-8"?>
<p:tagLst xmlns:a="http://schemas.openxmlformats.org/drawingml/2006/main" xmlns:r="http://schemas.openxmlformats.org/officeDocument/2006/relationships" xmlns:p="http://schemas.openxmlformats.org/presentationml/2006/main">
  <p:tag name="NUM" val="9"/>
</p:tagLst>
</file>

<file path=ppt/tags/tag47.xml><?xml version="1.0" encoding="utf-8"?>
<p:tagLst xmlns:a="http://schemas.openxmlformats.org/drawingml/2006/main" xmlns:r="http://schemas.openxmlformats.org/officeDocument/2006/relationships" xmlns:p="http://schemas.openxmlformats.org/presentationml/2006/main">
  <p:tag name="NUM" val="10"/>
</p:tagLst>
</file>

<file path=ppt/tags/tag48.xml><?xml version="1.0" encoding="utf-8"?>
<p:tagLst xmlns:a="http://schemas.openxmlformats.org/drawingml/2006/main" xmlns:r="http://schemas.openxmlformats.org/officeDocument/2006/relationships" xmlns:p="http://schemas.openxmlformats.org/presentationml/2006/main">
  <p:tag name="NUM" val="11"/>
</p:tagLst>
</file>

<file path=ppt/tags/tag49.xml><?xml version="1.0" encoding="utf-8"?>
<p:tagLst xmlns:a="http://schemas.openxmlformats.org/drawingml/2006/main" xmlns:r="http://schemas.openxmlformats.org/officeDocument/2006/relationships" xmlns:p="http://schemas.openxmlformats.org/presentationml/2006/main">
  <p:tag name="NUM" val="8"/>
</p:tagLst>
</file>

<file path=ppt/tags/tag5.xml><?xml version="1.0" encoding="utf-8"?>
<p:tagLst xmlns:a="http://schemas.openxmlformats.org/drawingml/2006/main" xmlns:r="http://schemas.openxmlformats.org/officeDocument/2006/relationships" xmlns:p="http://schemas.openxmlformats.org/presentationml/2006/main">
  <p:tag name="NUM" val="5"/>
</p:tagLst>
</file>

<file path=ppt/tags/tag50.xml><?xml version="1.0" encoding="utf-8"?>
<p:tagLst xmlns:a="http://schemas.openxmlformats.org/drawingml/2006/main" xmlns:r="http://schemas.openxmlformats.org/officeDocument/2006/relationships" xmlns:p="http://schemas.openxmlformats.org/presentationml/2006/main">
  <p:tag name="NUM" val="1"/>
</p:tagLst>
</file>

<file path=ppt/tags/tag51.xml><?xml version="1.0" encoding="utf-8"?>
<p:tagLst xmlns:a="http://schemas.openxmlformats.org/drawingml/2006/main" xmlns:r="http://schemas.openxmlformats.org/officeDocument/2006/relationships" xmlns:p="http://schemas.openxmlformats.org/presentationml/2006/main">
  <p:tag name="NUM" val="2"/>
</p:tagLst>
</file>

<file path=ppt/tags/tag52.xml><?xml version="1.0" encoding="utf-8"?>
<p:tagLst xmlns:a="http://schemas.openxmlformats.org/drawingml/2006/main" xmlns:r="http://schemas.openxmlformats.org/officeDocument/2006/relationships" xmlns:p="http://schemas.openxmlformats.org/presentationml/2006/main">
  <p:tag name="NUM" val="3"/>
</p:tagLst>
</file>

<file path=ppt/tags/tag53.xml><?xml version="1.0" encoding="utf-8"?>
<p:tagLst xmlns:a="http://schemas.openxmlformats.org/drawingml/2006/main" xmlns:r="http://schemas.openxmlformats.org/officeDocument/2006/relationships" xmlns:p="http://schemas.openxmlformats.org/presentationml/2006/main">
  <p:tag name="NUM" val="4"/>
</p:tagLst>
</file>

<file path=ppt/tags/tag54.xml><?xml version="1.0" encoding="utf-8"?>
<p:tagLst xmlns:a="http://schemas.openxmlformats.org/drawingml/2006/main" xmlns:r="http://schemas.openxmlformats.org/officeDocument/2006/relationships" xmlns:p="http://schemas.openxmlformats.org/presentationml/2006/main">
  <p:tag name="NUM" val="5"/>
</p:tagLst>
</file>

<file path=ppt/tags/tag55.xml><?xml version="1.0" encoding="utf-8"?>
<p:tagLst xmlns:a="http://schemas.openxmlformats.org/drawingml/2006/main" xmlns:r="http://schemas.openxmlformats.org/officeDocument/2006/relationships" xmlns:p="http://schemas.openxmlformats.org/presentationml/2006/main">
  <p:tag name="NUM" val="6"/>
</p:tagLst>
</file>

<file path=ppt/tags/tag56.xml><?xml version="1.0" encoding="utf-8"?>
<p:tagLst xmlns:a="http://schemas.openxmlformats.org/drawingml/2006/main" xmlns:r="http://schemas.openxmlformats.org/officeDocument/2006/relationships" xmlns:p="http://schemas.openxmlformats.org/presentationml/2006/main">
  <p:tag name="NUM" val="7"/>
</p:tagLst>
</file>

<file path=ppt/tags/tag57.xml><?xml version="1.0" encoding="utf-8"?>
<p:tagLst xmlns:a="http://schemas.openxmlformats.org/drawingml/2006/main" xmlns:r="http://schemas.openxmlformats.org/officeDocument/2006/relationships" xmlns:p="http://schemas.openxmlformats.org/presentationml/2006/main">
  <p:tag name="NUM" val="8"/>
</p:tagLst>
</file>

<file path=ppt/tags/tag58.xml><?xml version="1.0" encoding="utf-8"?>
<p:tagLst xmlns:a="http://schemas.openxmlformats.org/drawingml/2006/main" xmlns:r="http://schemas.openxmlformats.org/officeDocument/2006/relationships" xmlns:p="http://schemas.openxmlformats.org/presentationml/2006/main">
  <p:tag name="NUM" val="9"/>
</p:tagLst>
</file>

<file path=ppt/tags/tag59.xml><?xml version="1.0" encoding="utf-8"?>
<p:tagLst xmlns:a="http://schemas.openxmlformats.org/drawingml/2006/main" xmlns:r="http://schemas.openxmlformats.org/officeDocument/2006/relationships" xmlns:p="http://schemas.openxmlformats.org/presentationml/2006/main">
  <p:tag name="NUM" val="10"/>
</p:tagLst>
</file>

<file path=ppt/tags/tag6.xml><?xml version="1.0" encoding="utf-8"?>
<p:tagLst xmlns:a="http://schemas.openxmlformats.org/drawingml/2006/main" xmlns:r="http://schemas.openxmlformats.org/officeDocument/2006/relationships" xmlns:p="http://schemas.openxmlformats.org/presentationml/2006/main">
  <p:tag name="NUM" val="6"/>
</p:tagLst>
</file>

<file path=ppt/tags/tag60.xml><?xml version="1.0" encoding="utf-8"?>
<p:tagLst xmlns:a="http://schemas.openxmlformats.org/drawingml/2006/main" xmlns:r="http://schemas.openxmlformats.org/officeDocument/2006/relationships" xmlns:p="http://schemas.openxmlformats.org/presentationml/2006/main">
  <p:tag name="NUM" val="5"/>
</p:tagLst>
</file>

<file path=ppt/tags/tag61.xml><?xml version="1.0" encoding="utf-8"?>
<p:tagLst xmlns:a="http://schemas.openxmlformats.org/drawingml/2006/main" xmlns:r="http://schemas.openxmlformats.org/officeDocument/2006/relationships" xmlns:p="http://schemas.openxmlformats.org/presentationml/2006/main">
  <p:tag name="NUM" val="1"/>
</p:tagLst>
</file>

<file path=ppt/tags/tag62.xml><?xml version="1.0" encoding="utf-8"?>
<p:tagLst xmlns:a="http://schemas.openxmlformats.org/drawingml/2006/main" xmlns:r="http://schemas.openxmlformats.org/officeDocument/2006/relationships" xmlns:p="http://schemas.openxmlformats.org/presentationml/2006/main">
  <p:tag name="NUM" val="2"/>
</p:tagLst>
</file>

<file path=ppt/tags/tag63.xml><?xml version="1.0" encoding="utf-8"?>
<p:tagLst xmlns:a="http://schemas.openxmlformats.org/drawingml/2006/main" xmlns:r="http://schemas.openxmlformats.org/officeDocument/2006/relationships" xmlns:p="http://schemas.openxmlformats.org/presentationml/2006/main">
  <p:tag name="NUM" val="3"/>
</p:tagLst>
</file>

<file path=ppt/tags/tag64.xml><?xml version="1.0" encoding="utf-8"?>
<p:tagLst xmlns:a="http://schemas.openxmlformats.org/drawingml/2006/main" xmlns:r="http://schemas.openxmlformats.org/officeDocument/2006/relationships" xmlns:p="http://schemas.openxmlformats.org/presentationml/2006/main">
  <p:tag name="NUM" val="4"/>
</p:tagLst>
</file>

<file path=ppt/tags/tag65.xml><?xml version="1.0" encoding="utf-8"?>
<p:tagLst xmlns:a="http://schemas.openxmlformats.org/drawingml/2006/main" xmlns:r="http://schemas.openxmlformats.org/officeDocument/2006/relationships" xmlns:p="http://schemas.openxmlformats.org/presentationml/2006/main">
  <p:tag name="NUM" val="5"/>
</p:tagLst>
</file>

<file path=ppt/tags/tag66.xml><?xml version="1.0" encoding="utf-8"?>
<p:tagLst xmlns:a="http://schemas.openxmlformats.org/drawingml/2006/main" xmlns:r="http://schemas.openxmlformats.org/officeDocument/2006/relationships" xmlns:p="http://schemas.openxmlformats.org/presentationml/2006/main">
  <p:tag name="NUM" val="1"/>
</p:tagLst>
</file>

<file path=ppt/tags/tag67.xml><?xml version="1.0" encoding="utf-8"?>
<p:tagLst xmlns:a="http://schemas.openxmlformats.org/drawingml/2006/main" xmlns:r="http://schemas.openxmlformats.org/officeDocument/2006/relationships" xmlns:p="http://schemas.openxmlformats.org/presentationml/2006/main">
  <p:tag name="NUM" val="2"/>
</p:tagLst>
</file>

<file path=ppt/tags/tag68.xml><?xml version="1.0" encoding="utf-8"?>
<p:tagLst xmlns:a="http://schemas.openxmlformats.org/drawingml/2006/main" xmlns:r="http://schemas.openxmlformats.org/officeDocument/2006/relationships" xmlns:p="http://schemas.openxmlformats.org/presentationml/2006/main">
  <p:tag name="NUM" val="3"/>
</p:tagLst>
</file>

<file path=ppt/tags/tag69.xml><?xml version="1.0" encoding="utf-8"?>
<p:tagLst xmlns:a="http://schemas.openxmlformats.org/drawingml/2006/main" xmlns:r="http://schemas.openxmlformats.org/officeDocument/2006/relationships" xmlns:p="http://schemas.openxmlformats.org/presentationml/2006/main">
  <p:tag name="NUM" val="4"/>
</p:tagLst>
</file>

<file path=ppt/tags/tag7.xml><?xml version="1.0" encoding="utf-8"?>
<p:tagLst xmlns:a="http://schemas.openxmlformats.org/drawingml/2006/main" xmlns:r="http://schemas.openxmlformats.org/officeDocument/2006/relationships" xmlns:p="http://schemas.openxmlformats.org/presentationml/2006/main">
  <p:tag name="NUM" val="7"/>
</p:tagLst>
</file>

<file path=ppt/tags/tag70.xml><?xml version="1.0" encoding="utf-8"?>
<p:tagLst xmlns:a="http://schemas.openxmlformats.org/drawingml/2006/main" xmlns:r="http://schemas.openxmlformats.org/officeDocument/2006/relationships" xmlns:p="http://schemas.openxmlformats.org/presentationml/2006/main">
  <p:tag name="NUM" val="5"/>
</p:tagLst>
</file>

<file path=ppt/tags/tag71.xml><?xml version="1.0" encoding="utf-8"?>
<p:tagLst xmlns:a="http://schemas.openxmlformats.org/drawingml/2006/main" xmlns:r="http://schemas.openxmlformats.org/officeDocument/2006/relationships" xmlns:p="http://schemas.openxmlformats.org/presentationml/2006/main">
  <p:tag name="NUM" val="6"/>
</p:tagLst>
</file>

<file path=ppt/tags/tag72.xml><?xml version="1.0" encoding="utf-8"?>
<p:tagLst xmlns:a="http://schemas.openxmlformats.org/drawingml/2006/main" xmlns:r="http://schemas.openxmlformats.org/officeDocument/2006/relationships" xmlns:p="http://schemas.openxmlformats.org/presentationml/2006/main">
  <p:tag name="NUM" val="7"/>
</p:tagLst>
</file>

<file path=ppt/tags/tag73.xml><?xml version="1.0" encoding="utf-8"?>
<p:tagLst xmlns:a="http://schemas.openxmlformats.org/drawingml/2006/main" xmlns:r="http://schemas.openxmlformats.org/officeDocument/2006/relationships" xmlns:p="http://schemas.openxmlformats.org/presentationml/2006/main">
  <p:tag name="NUM" val="8"/>
</p:tagLst>
</file>

<file path=ppt/tags/tag74.xml><?xml version="1.0" encoding="utf-8"?>
<p:tagLst xmlns:a="http://schemas.openxmlformats.org/drawingml/2006/main" xmlns:r="http://schemas.openxmlformats.org/officeDocument/2006/relationships" xmlns:p="http://schemas.openxmlformats.org/presentationml/2006/main">
  <p:tag name="NUM" val="9"/>
</p:tagLst>
</file>

<file path=ppt/tags/tag75.xml><?xml version="1.0" encoding="utf-8"?>
<p:tagLst xmlns:a="http://schemas.openxmlformats.org/drawingml/2006/main" xmlns:r="http://schemas.openxmlformats.org/officeDocument/2006/relationships" xmlns:p="http://schemas.openxmlformats.org/presentationml/2006/main">
  <p:tag name="NUM" val="11"/>
</p:tagLst>
</file>

<file path=ppt/tags/tag76.xml><?xml version="1.0" encoding="utf-8"?>
<p:tagLst xmlns:a="http://schemas.openxmlformats.org/drawingml/2006/main" xmlns:r="http://schemas.openxmlformats.org/officeDocument/2006/relationships" xmlns:p="http://schemas.openxmlformats.org/presentationml/2006/main">
  <p:tag name="NUM" val="12"/>
</p:tagLst>
</file>

<file path=ppt/tags/tag77.xml><?xml version="1.0" encoding="utf-8"?>
<p:tagLst xmlns:a="http://schemas.openxmlformats.org/drawingml/2006/main" xmlns:r="http://schemas.openxmlformats.org/officeDocument/2006/relationships" xmlns:p="http://schemas.openxmlformats.org/presentationml/2006/main">
  <p:tag name="NUM" val="1"/>
</p:tagLst>
</file>

<file path=ppt/tags/tag78.xml><?xml version="1.0" encoding="utf-8"?>
<p:tagLst xmlns:a="http://schemas.openxmlformats.org/drawingml/2006/main" xmlns:r="http://schemas.openxmlformats.org/officeDocument/2006/relationships" xmlns:p="http://schemas.openxmlformats.org/presentationml/2006/main">
  <p:tag name="NUM" val="2"/>
</p:tagLst>
</file>

<file path=ppt/tags/tag79.xml><?xml version="1.0" encoding="utf-8"?>
<p:tagLst xmlns:a="http://schemas.openxmlformats.org/drawingml/2006/main" xmlns:r="http://schemas.openxmlformats.org/officeDocument/2006/relationships" xmlns:p="http://schemas.openxmlformats.org/presentationml/2006/main">
  <p:tag name="NUM" val="3"/>
</p:tagLst>
</file>

<file path=ppt/tags/tag8.xml><?xml version="1.0" encoding="utf-8"?>
<p:tagLst xmlns:a="http://schemas.openxmlformats.org/drawingml/2006/main" xmlns:r="http://schemas.openxmlformats.org/officeDocument/2006/relationships" xmlns:p="http://schemas.openxmlformats.org/presentationml/2006/main">
  <p:tag name="NUM" val="8"/>
</p:tagLst>
</file>

<file path=ppt/tags/tag80.xml><?xml version="1.0" encoding="utf-8"?>
<p:tagLst xmlns:a="http://schemas.openxmlformats.org/drawingml/2006/main" xmlns:r="http://schemas.openxmlformats.org/officeDocument/2006/relationships" xmlns:p="http://schemas.openxmlformats.org/presentationml/2006/main">
  <p:tag name="NUM" val="4"/>
</p:tagLst>
</file>

<file path=ppt/tags/tag81.xml><?xml version="1.0" encoding="utf-8"?>
<p:tagLst xmlns:a="http://schemas.openxmlformats.org/drawingml/2006/main" xmlns:r="http://schemas.openxmlformats.org/officeDocument/2006/relationships" xmlns:p="http://schemas.openxmlformats.org/presentationml/2006/main">
  <p:tag name="NUM" val="5"/>
</p:tagLst>
</file>

<file path=ppt/tags/tag82.xml><?xml version="1.0" encoding="utf-8"?>
<p:tagLst xmlns:a="http://schemas.openxmlformats.org/drawingml/2006/main" xmlns:r="http://schemas.openxmlformats.org/officeDocument/2006/relationships" xmlns:p="http://schemas.openxmlformats.org/presentationml/2006/main">
  <p:tag name="NUM" val="6"/>
</p:tagLst>
</file>

<file path=ppt/tags/tag83.xml><?xml version="1.0" encoding="utf-8"?>
<p:tagLst xmlns:a="http://schemas.openxmlformats.org/drawingml/2006/main" xmlns:r="http://schemas.openxmlformats.org/officeDocument/2006/relationships" xmlns:p="http://schemas.openxmlformats.org/presentationml/2006/main">
  <p:tag name="NUM" val="7"/>
</p:tagLst>
</file>

<file path=ppt/tags/tag84.xml><?xml version="1.0" encoding="utf-8"?>
<p:tagLst xmlns:a="http://schemas.openxmlformats.org/drawingml/2006/main" xmlns:r="http://schemas.openxmlformats.org/officeDocument/2006/relationships" xmlns:p="http://schemas.openxmlformats.org/presentationml/2006/main">
  <p:tag name="NUM" val="8"/>
</p:tagLst>
</file>

<file path=ppt/tags/tag85.xml><?xml version="1.0" encoding="utf-8"?>
<p:tagLst xmlns:a="http://schemas.openxmlformats.org/drawingml/2006/main" xmlns:r="http://schemas.openxmlformats.org/officeDocument/2006/relationships" xmlns:p="http://schemas.openxmlformats.org/presentationml/2006/main">
  <p:tag name="NUM" val="9"/>
</p:tagLst>
</file>

<file path=ppt/tags/tag86.xml><?xml version="1.0" encoding="utf-8"?>
<p:tagLst xmlns:a="http://schemas.openxmlformats.org/drawingml/2006/main" xmlns:r="http://schemas.openxmlformats.org/officeDocument/2006/relationships" xmlns:p="http://schemas.openxmlformats.org/presentationml/2006/main">
  <p:tag name="NUM" val="10"/>
</p:tagLst>
</file>

<file path=ppt/tags/tag87.xml><?xml version="1.0" encoding="utf-8"?>
<p:tagLst xmlns:a="http://schemas.openxmlformats.org/drawingml/2006/main" xmlns:r="http://schemas.openxmlformats.org/officeDocument/2006/relationships" xmlns:p="http://schemas.openxmlformats.org/presentationml/2006/main">
  <p:tag name="NUM" val="11"/>
</p:tagLst>
</file>

<file path=ppt/tags/tag88.xml><?xml version="1.0" encoding="utf-8"?>
<p:tagLst xmlns:a="http://schemas.openxmlformats.org/drawingml/2006/main" xmlns:r="http://schemas.openxmlformats.org/officeDocument/2006/relationships" xmlns:p="http://schemas.openxmlformats.org/presentationml/2006/main">
  <p:tag name="NUM" val="12"/>
</p:tagLst>
</file>

<file path=ppt/tags/tag89.xml><?xml version="1.0" encoding="utf-8"?>
<p:tagLst xmlns:a="http://schemas.openxmlformats.org/drawingml/2006/main" xmlns:r="http://schemas.openxmlformats.org/officeDocument/2006/relationships" xmlns:p="http://schemas.openxmlformats.org/presentationml/2006/main">
  <p:tag name="NUM" val="13"/>
</p:tagLst>
</file>

<file path=ppt/tags/tag9.xml><?xml version="1.0" encoding="utf-8"?>
<p:tagLst xmlns:a="http://schemas.openxmlformats.org/drawingml/2006/main" xmlns:r="http://schemas.openxmlformats.org/officeDocument/2006/relationships" xmlns:p="http://schemas.openxmlformats.org/presentationml/2006/main">
  <p:tag name="NUM" val="9"/>
</p:tagLst>
</file>

<file path=ppt/tags/tag90.xml><?xml version="1.0" encoding="utf-8"?>
<p:tagLst xmlns:a="http://schemas.openxmlformats.org/drawingml/2006/main" xmlns:r="http://schemas.openxmlformats.org/officeDocument/2006/relationships" xmlns:p="http://schemas.openxmlformats.org/presentationml/2006/main">
  <p:tag name="NUM" val="14"/>
</p:tagLst>
</file>

<file path=ppt/tags/tag91.xml><?xml version="1.0" encoding="utf-8"?>
<p:tagLst xmlns:a="http://schemas.openxmlformats.org/drawingml/2006/main" xmlns:r="http://schemas.openxmlformats.org/officeDocument/2006/relationships" xmlns:p="http://schemas.openxmlformats.org/presentationml/2006/main">
  <p:tag name="NUM" val="15"/>
</p:tagLst>
</file>

<file path=ppt/tags/tag92.xml><?xml version="1.0" encoding="utf-8"?>
<p:tagLst xmlns:a="http://schemas.openxmlformats.org/drawingml/2006/main" xmlns:r="http://schemas.openxmlformats.org/officeDocument/2006/relationships" xmlns:p="http://schemas.openxmlformats.org/presentationml/2006/main">
  <p:tag name="NUM" val="1"/>
</p:tagLst>
</file>

<file path=ppt/tags/tag93.xml><?xml version="1.0" encoding="utf-8"?>
<p:tagLst xmlns:a="http://schemas.openxmlformats.org/drawingml/2006/main" xmlns:r="http://schemas.openxmlformats.org/officeDocument/2006/relationships" xmlns:p="http://schemas.openxmlformats.org/presentationml/2006/main">
  <p:tag name="NUM" val="2"/>
</p:tagLst>
</file>

<file path=ppt/tags/tag94.xml><?xml version="1.0" encoding="utf-8"?>
<p:tagLst xmlns:a="http://schemas.openxmlformats.org/drawingml/2006/main" xmlns:r="http://schemas.openxmlformats.org/officeDocument/2006/relationships" xmlns:p="http://schemas.openxmlformats.org/presentationml/2006/main">
  <p:tag name="NUM" val="3"/>
</p:tagLst>
</file>

<file path=ppt/tags/tag95.xml><?xml version="1.0" encoding="utf-8"?>
<p:tagLst xmlns:a="http://schemas.openxmlformats.org/drawingml/2006/main" xmlns:r="http://schemas.openxmlformats.org/officeDocument/2006/relationships" xmlns:p="http://schemas.openxmlformats.org/presentationml/2006/main">
  <p:tag name="NUM" val="4"/>
</p:tagLst>
</file>

<file path=ppt/tags/tag96.xml><?xml version="1.0" encoding="utf-8"?>
<p:tagLst xmlns:a="http://schemas.openxmlformats.org/drawingml/2006/main" xmlns:r="http://schemas.openxmlformats.org/officeDocument/2006/relationships" xmlns:p="http://schemas.openxmlformats.org/presentationml/2006/main">
  <p:tag name="NUM" val="5"/>
</p:tagLst>
</file>

<file path=ppt/tags/tag97.xml><?xml version="1.0" encoding="utf-8"?>
<p:tagLst xmlns:a="http://schemas.openxmlformats.org/drawingml/2006/main" xmlns:r="http://schemas.openxmlformats.org/officeDocument/2006/relationships" xmlns:p="http://schemas.openxmlformats.org/presentationml/2006/main">
  <p:tag name="NUM" val="6"/>
</p:tagLst>
</file>

<file path=ppt/tags/tag98.xml><?xml version="1.0" encoding="utf-8"?>
<p:tagLst xmlns:a="http://schemas.openxmlformats.org/drawingml/2006/main" xmlns:r="http://schemas.openxmlformats.org/officeDocument/2006/relationships" xmlns:p="http://schemas.openxmlformats.org/presentationml/2006/main">
  <p:tag name="NUM" val="7"/>
</p:tagLst>
</file>

<file path=ppt/tags/tag99.xml><?xml version="1.0" encoding="utf-8"?>
<p:tagLst xmlns:a="http://schemas.openxmlformats.org/drawingml/2006/main" xmlns:r="http://schemas.openxmlformats.org/officeDocument/2006/relationships" xmlns:p="http://schemas.openxmlformats.org/presentationml/2006/main">
  <p:tag name="NUM" val="8"/>
</p:tagLst>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1818</Words>
  <Application>Microsoft Macintosh PowerPoint</Application>
  <PresentationFormat>Grand écran</PresentationFormat>
  <Paragraphs>271</Paragraphs>
  <Slides>27</Slides>
  <Notes>11</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27</vt:i4>
      </vt:variant>
    </vt:vector>
  </HeadingPairs>
  <TitlesOfParts>
    <vt:vector size="37" baseType="lpstr">
      <vt:lpstr>ＭＳ Ｐゴシック</vt:lpstr>
      <vt:lpstr>游ゴシック</vt:lpstr>
      <vt:lpstr>Aharoni</vt:lpstr>
      <vt:lpstr>Arial</vt:lpstr>
      <vt:lpstr>Calibri</vt:lpstr>
      <vt:lpstr>Gill Sans MT</vt:lpstr>
      <vt:lpstr>Gill Sans MT (Corps)</vt:lpstr>
      <vt:lpstr>Times New Roman</vt:lpstr>
      <vt:lpstr>Wingdings</vt:lpstr>
      <vt:lpstr>Gallery</vt:lpstr>
      <vt:lpstr>« Violence conjugale postséparation »</vt:lpstr>
      <vt:lpstr>Question:</vt:lpstr>
      <vt:lpstr>QUELQUES mythes AU SUJET DE LA VIOLENCE CONJUGALE</vt:lpstr>
      <vt:lpstr>LES RÉALITÉS DE LA VIOLENCE CONJUGALE</vt:lpstr>
      <vt:lpstr>La violence conjugale NE finit PAS avec la séparation des partenaires</vt:lpstr>
      <vt:lpstr>La violence conjugale n’est pas seulement de la violence physique</vt:lpstr>
      <vt:lpstr>Violence de contrôle et de coercition – de la « violence conjugale »  au contrôle coercitif                    pour y voir MIEUX </vt:lpstr>
      <vt:lpstr>Présentation PowerPoint</vt:lpstr>
      <vt:lpstr>La violence conjugale –  une Expérience genrée +</vt:lpstr>
      <vt:lpstr>Présentation PowerPoint</vt:lpstr>
      <vt:lpstr>Retour sur la Question:</vt:lpstr>
      <vt:lpstr>des maisons d’hébergement de 2e étape pour femmes et enfants victimes de violence conjugale</vt:lpstr>
      <vt:lpstr>L’Hébergement en VCPS: LES MAISONS DE 2e étape</vt:lpstr>
      <vt:lpstr>Présentation PowerPoint</vt:lpstr>
      <vt:lpstr>Comment les maisons de 2e étape répondent-ELLES aux besoins des femmes violentées en contexte postconjugal ? </vt:lpstr>
      <vt:lpstr>Répondre aux besoins, suite…</vt:lpstr>
      <vt:lpstr>Ce n’est pas un HLM !</vt:lpstr>
      <vt:lpstr>Pourquoi choisir une maison de 2e étape?</vt:lpstr>
      <vt:lpstr>Un continuum de services !</vt:lpstr>
      <vt:lpstr>Trajectoires possibles de demandes d’aide des femmes et des enfants victimes de violence conjugale</vt:lpstr>
      <vt:lpstr>Le retour vers une vie autonome</vt:lpstr>
      <vt:lpstr>Approche d’intervention:</vt:lpstr>
      <vt:lpstr>Portrait de la clientèle EN MH2</vt:lpstr>
      <vt:lpstr>Merci !</vt:lpstr>
      <vt:lpstr>QueLQUES RÉFÉRENCES  Documents et rapports gouvernementaux   mémoires   </vt:lpstr>
      <vt:lpstr>QueLQUES RÉFÉRENCES  Littérature scientifique  Sur la violence conjugale post-séparation   </vt:lpstr>
      <vt:lpstr>QueLQUES RÉFÉRENCES  Littérature scientifique  Sur la parentalité et les stéréotypes de genre    </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Violence conjugale post-séparation »</dc:title>
  <dc:creator>Ksenia</dc:creator>
  <cp:lastModifiedBy>Sylvie Lévesque</cp:lastModifiedBy>
  <cp:revision>83</cp:revision>
  <dcterms:created xsi:type="dcterms:W3CDTF">2019-06-05T22:07:16Z</dcterms:created>
  <dcterms:modified xsi:type="dcterms:W3CDTF">2019-06-10T14:55:14Z</dcterms:modified>
</cp:coreProperties>
</file>